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5"/>
  </p:notesMasterIdLst>
  <p:sldIdLst>
    <p:sldId id="518" r:id="rId2"/>
    <p:sldId id="587" r:id="rId3"/>
    <p:sldId id="588" r:id="rId4"/>
    <p:sldId id="589" r:id="rId5"/>
    <p:sldId id="590" r:id="rId6"/>
    <p:sldId id="591" r:id="rId7"/>
    <p:sldId id="592" r:id="rId8"/>
    <p:sldId id="597" r:id="rId9"/>
    <p:sldId id="598" r:id="rId10"/>
    <p:sldId id="599" r:id="rId11"/>
    <p:sldId id="600" r:id="rId12"/>
    <p:sldId id="665" r:id="rId13"/>
    <p:sldId id="601" r:id="rId14"/>
    <p:sldId id="602" r:id="rId15"/>
    <p:sldId id="603" r:id="rId16"/>
    <p:sldId id="604" r:id="rId17"/>
    <p:sldId id="605" r:id="rId18"/>
    <p:sldId id="606" r:id="rId19"/>
    <p:sldId id="607" r:id="rId20"/>
    <p:sldId id="608" r:id="rId21"/>
    <p:sldId id="609" r:id="rId22"/>
    <p:sldId id="610" r:id="rId23"/>
    <p:sldId id="611" r:id="rId24"/>
    <p:sldId id="612" r:id="rId25"/>
    <p:sldId id="613" r:id="rId26"/>
    <p:sldId id="614" r:id="rId27"/>
    <p:sldId id="615" r:id="rId28"/>
    <p:sldId id="616" r:id="rId29"/>
    <p:sldId id="617" r:id="rId30"/>
    <p:sldId id="618" r:id="rId31"/>
    <p:sldId id="619" r:id="rId32"/>
    <p:sldId id="620" r:id="rId33"/>
    <p:sldId id="621" r:id="rId34"/>
    <p:sldId id="622" r:id="rId35"/>
    <p:sldId id="623" r:id="rId36"/>
    <p:sldId id="624" r:id="rId37"/>
    <p:sldId id="625" r:id="rId38"/>
    <p:sldId id="635" r:id="rId39"/>
    <p:sldId id="626" r:id="rId40"/>
    <p:sldId id="627" r:id="rId41"/>
    <p:sldId id="628" r:id="rId42"/>
    <p:sldId id="629" r:id="rId43"/>
    <p:sldId id="630" r:id="rId44"/>
    <p:sldId id="631" r:id="rId45"/>
    <p:sldId id="632" r:id="rId46"/>
    <p:sldId id="633" r:id="rId47"/>
    <p:sldId id="634" r:id="rId48"/>
    <p:sldId id="641" r:id="rId49"/>
    <p:sldId id="642" r:id="rId50"/>
    <p:sldId id="643" r:id="rId51"/>
    <p:sldId id="639" r:id="rId52"/>
    <p:sldId id="636" r:id="rId53"/>
    <p:sldId id="637" r:id="rId54"/>
    <p:sldId id="638" r:id="rId55"/>
    <p:sldId id="644" r:id="rId56"/>
    <p:sldId id="645" r:id="rId57"/>
    <p:sldId id="646" r:id="rId58"/>
    <p:sldId id="647" r:id="rId59"/>
    <p:sldId id="648" r:id="rId60"/>
    <p:sldId id="649" r:id="rId61"/>
    <p:sldId id="651" r:id="rId62"/>
    <p:sldId id="652" r:id="rId63"/>
    <p:sldId id="654" r:id="rId64"/>
    <p:sldId id="655" r:id="rId65"/>
    <p:sldId id="656" r:id="rId66"/>
    <p:sldId id="657" r:id="rId67"/>
    <p:sldId id="658" r:id="rId68"/>
    <p:sldId id="659" r:id="rId69"/>
    <p:sldId id="660" r:id="rId70"/>
    <p:sldId id="661" r:id="rId71"/>
    <p:sldId id="662" r:id="rId72"/>
    <p:sldId id="663" r:id="rId73"/>
    <p:sldId id="664" r:id="rId7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FFFF00"/>
    <a:srgbClr val="C3F4FF"/>
    <a:srgbClr val="CC66FF"/>
    <a:srgbClr val="C3E2FF"/>
    <a:srgbClr val="FFCC00"/>
    <a:srgbClr val="0C0000"/>
    <a:srgbClr val="003399"/>
    <a:srgbClr val="9900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DD92A669-4361-8EAF-60E6-74C7E0752C05}"/>
              </a:ext>
            </a:extLst>
          </p:cNvPr>
          <p:cNvPicPr>
            <a:picLocks noChangeAspect="1"/>
          </p:cNvPicPr>
          <p:nvPr/>
        </p:nvPicPr>
        <p:blipFill>
          <a:blip r:embed="rId3"/>
          <a:stretch>
            <a:fillRect/>
          </a:stretch>
        </p:blipFill>
        <p:spPr>
          <a:xfrm>
            <a:off x="2843808" y="34724"/>
            <a:ext cx="3528392" cy="4794303"/>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683568" y="1754232"/>
            <a:ext cx="7776864"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PABLO Y LOS EFESIOS</a:t>
            </a:r>
          </a:p>
        </p:txBody>
      </p:sp>
      <p:pic>
        <p:nvPicPr>
          <p:cNvPr id="4" name="Picture 3">
            <a:extLst>
              <a:ext uri="{FF2B5EF4-FFF2-40B4-BE49-F238E27FC236}">
                <a16:creationId xmlns:a16="http://schemas.microsoft.com/office/drawing/2014/main" id="{B0F29B68-B362-47E1-3DD6-DC0AEFBC4EDE}"/>
              </a:ext>
            </a:extLst>
          </p:cNvPr>
          <p:cNvPicPr>
            <a:picLocks noChangeAspect="1"/>
          </p:cNvPicPr>
          <p:nvPr/>
        </p:nvPicPr>
        <p:blipFill rotWithShape="1">
          <a:blip r:embed="rId2"/>
          <a:srcRect l="3495" r="7392"/>
          <a:stretch/>
        </p:blipFill>
        <p:spPr>
          <a:xfrm>
            <a:off x="2699792" y="2420888"/>
            <a:ext cx="3672408" cy="1568799"/>
          </a:xfrm>
          <a:prstGeom prst="rect">
            <a:avLst/>
          </a:prstGeom>
          <a:effectLst>
            <a:softEdge rad="127000"/>
          </a:effectLst>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35003"/>
            <a:ext cx="918051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prstClr val="white"/>
                </a:solidFill>
                <a:latin typeface="Calibri"/>
              </a:rPr>
              <a:t>Dándonos a conocer el misterio de su voluntad, según su beneplácito, el cual se había propuesto en si mismo, de reunir todas las cosas en Cristo, en la dispensación del cumplimiento de los tiempos,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Tree>
    <p:extLst>
      <p:ext uri="{BB962C8B-B14F-4D97-AF65-F5344CB8AC3E}">
        <p14:creationId xmlns:p14="http://schemas.microsoft.com/office/powerpoint/2010/main" val="66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prstClr val="white"/>
                </a:solidFill>
                <a:latin typeface="Calibri"/>
              </a:rPr>
              <a:t>Mas Pablo, habiéndose detenido aún muchos días allí, después se despidió de los hermanos y navegó a Siria, y con él Priscila y Aquila, habiéndose rapado la cabeza en </a:t>
            </a:r>
            <a:r>
              <a:rPr lang="es-ES" sz="2400" dirty="0" err="1">
                <a:solidFill>
                  <a:prstClr val="white"/>
                </a:solidFill>
                <a:latin typeface="Calibri"/>
              </a:rPr>
              <a:t>Cencrea</a:t>
            </a:r>
            <a:r>
              <a:rPr lang="es-ES" sz="2400" dirty="0">
                <a:solidFill>
                  <a:prstClr val="white"/>
                </a:solidFill>
                <a:latin typeface="Calibri"/>
              </a:rPr>
              <a:t>, porque tenía hecho voto. Y llegó a </a:t>
            </a:r>
            <a:r>
              <a:rPr lang="es-ES" sz="2400" dirty="0" err="1">
                <a:solidFill>
                  <a:prstClr val="white"/>
                </a:solidFill>
                <a:latin typeface="Calibri"/>
              </a:rPr>
              <a:t>Efeso</a:t>
            </a:r>
            <a:r>
              <a:rPr lang="es-ES" sz="2400" dirty="0">
                <a:solidFill>
                  <a:prstClr val="white"/>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Tree>
    <p:extLst>
      <p:ext uri="{BB962C8B-B14F-4D97-AF65-F5344CB8AC3E}">
        <p14:creationId xmlns:p14="http://schemas.microsoft.com/office/powerpoint/2010/main" val="326515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prstClr val="white"/>
                </a:solidFill>
                <a:latin typeface="Calibri"/>
              </a:rPr>
              <a:t>Y llegó a </a:t>
            </a:r>
            <a:r>
              <a:rPr lang="es-ES" sz="2400" dirty="0" err="1">
                <a:solidFill>
                  <a:prstClr val="white"/>
                </a:solidFill>
                <a:latin typeface="Calibri"/>
              </a:rPr>
              <a:t>Efeso</a:t>
            </a:r>
            <a:r>
              <a:rPr lang="es-ES" sz="2400" dirty="0">
                <a:solidFill>
                  <a:prstClr val="white"/>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Tree>
    <p:extLst>
      <p:ext uri="{BB962C8B-B14F-4D97-AF65-F5344CB8AC3E}">
        <p14:creationId xmlns:p14="http://schemas.microsoft.com/office/powerpoint/2010/main" val="3997881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Los cuales le rogaban que se quedase con ellos por más tiempo; mas no accedió, sino que se despidió de ellos, diciendo: Es necesario que en todo caso yo guarde en Jerusalén la fiesta que viene; pero otra vez volveré a vosotros, si Dios quiere. Y zarpó de </a:t>
            </a:r>
            <a:r>
              <a:rPr lang="es-ES" sz="2400" dirty="0" err="1">
                <a:latin typeface="Calibri"/>
              </a:rPr>
              <a:t>Efeso</a:t>
            </a:r>
            <a:r>
              <a:rPr lang="es-ES" sz="2400" dirty="0">
                <a:latin typeface="Calibri"/>
              </a:rPr>
              <a:t>.</a:t>
            </a:r>
          </a:p>
        </p:txBody>
      </p:sp>
      <p:pic>
        <p:nvPicPr>
          <p:cNvPr id="9" name="Picture 8">
            <a:extLst>
              <a:ext uri="{FF2B5EF4-FFF2-40B4-BE49-F238E27FC236}">
                <a16:creationId xmlns:a16="http://schemas.microsoft.com/office/drawing/2014/main" id="{9274FDA6-94BD-7544-40C2-72651AF6D7A8}"/>
              </a:ext>
            </a:extLst>
          </p:cNvPr>
          <p:cNvPicPr>
            <a:picLocks noChangeAspect="1"/>
          </p:cNvPicPr>
          <p:nvPr/>
        </p:nvPicPr>
        <p:blipFill>
          <a:blip r:embed="rId2"/>
          <a:stretch>
            <a:fillRect/>
          </a:stretch>
        </p:blipFill>
        <p:spPr>
          <a:xfrm>
            <a:off x="116117" y="2044100"/>
            <a:ext cx="4311867" cy="2469086"/>
          </a:xfrm>
          <a:prstGeom prst="rect">
            <a:avLst/>
          </a:prstGeom>
        </p:spPr>
      </p:pic>
    </p:spTree>
    <p:extLst>
      <p:ext uri="{BB962C8B-B14F-4D97-AF65-F5344CB8AC3E}">
        <p14:creationId xmlns:p14="http://schemas.microsoft.com/office/powerpoint/2010/main" val="184693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latin typeface="Calibri"/>
              </a:rPr>
              <a:t>mas no accedió, sino que se despidió de ellos, diciendo: Es necesario que en todo caso yo guarde en Jerusalén la fiesta que viene; pero otra vez volveré a vosotros, si Dios quiere. Y zarpó de </a:t>
            </a:r>
            <a:r>
              <a:rPr lang="es-ES" sz="2400" dirty="0" err="1">
                <a:latin typeface="Calibri"/>
              </a:rPr>
              <a:t>Efeso</a:t>
            </a:r>
            <a:r>
              <a:rPr lang="es-ES" sz="2400" dirty="0">
                <a:latin typeface="Calibri"/>
              </a:rPr>
              <a:t>.</a:t>
            </a:r>
          </a:p>
        </p:txBody>
      </p:sp>
      <p:pic>
        <p:nvPicPr>
          <p:cNvPr id="3" name="Picture 2">
            <a:extLst>
              <a:ext uri="{FF2B5EF4-FFF2-40B4-BE49-F238E27FC236}">
                <a16:creationId xmlns:a16="http://schemas.microsoft.com/office/drawing/2014/main" id="{6DC2FD39-AABD-381B-E9D5-2B5060351692}"/>
              </a:ext>
            </a:extLst>
          </p:cNvPr>
          <p:cNvPicPr>
            <a:picLocks noChangeAspect="1"/>
          </p:cNvPicPr>
          <p:nvPr/>
        </p:nvPicPr>
        <p:blipFill>
          <a:blip r:embed="rId2"/>
          <a:stretch>
            <a:fillRect/>
          </a:stretch>
        </p:blipFill>
        <p:spPr>
          <a:xfrm>
            <a:off x="116117" y="2044100"/>
            <a:ext cx="4311867" cy="2469086"/>
          </a:xfrm>
          <a:prstGeom prst="rect">
            <a:avLst/>
          </a:prstGeom>
        </p:spPr>
      </p:pic>
    </p:spTree>
    <p:extLst>
      <p:ext uri="{BB962C8B-B14F-4D97-AF65-F5344CB8AC3E}">
        <p14:creationId xmlns:p14="http://schemas.microsoft.com/office/powerpoint/2010/main" val="2876054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pero otra vez volveré a vosotros, si Dios quiere. Y zarpó de </a:t>
            </a:r>
            <a:r>
              <a:rPr lang="es-ES" sz="2400" dirty="0" err="1">
                <a:latin typeface="Calibri"/>
              </a:rPr>
              <a:t>Efeso</a:t>
            </a:r>
            <a:r>
              <a:rPr lang="es-ES" sz="2400" dirty="0">
                <a:latin typeface="Calibri"/>
              </a:rPr>
              <a:t>.</a:t>
            </a:r>
          </a:p>
        </p:txBody>
      </p:sp>
      <p:pic>
        <p:nvPicPr>
          <p:cNvPr id="3" name="Picture 2">
            <a:extLst>
              <a:ext uri="{FF2B5EF4-FFF2-40B4-BE49-F238E27FC236}">
                <a16:creationId xmlns:a16="http://schemas.microsoft.com/office/drawing/2014/main" id="{466D1784-7D44-9C37-3D50-48A9F96BAA1F}"/>
              </a:ext>
            </a:extLst>
          </p:cNvPr>
          <p:cNvPicPr>
            <a:picLocks noChangeAspect="1"/>
          </p:cNvPicPr>
          <p:nvPr/>
        </p:nvPicPr>
        <p:blipFill>
          <a:blip r:embed="rId2"/>
          <a:stretch>
            <a:fillRect/>
          </a:stretch>
        </p:blipFill>
        <p:spPr>
          <a:xfrm>
            <a:off x="116117" y="2044100"/>
            <a:ext cx="4311867" cy="2469086"/>
          </a:xfrm>
          <a:prstGeom prst="rect">
            <a:avLst/>
          </a:prstGeom>
        </p:spPr>
      </p:pic>
    </p:spTree>
    <p:extLst>
      <p:ext uri="{BB962C8B-B14F-4D97-AF65-F5344CB8AC3E}">
        <p14:creationId xmlns:p14="http://schemas.microsoft.com/office/powerpoint/2010/main" val="41817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pic>
        <p:nvPicPr>
          <p:cNvPr id="2" name="Picture 1">
            <a:extLst>
              <a:ext uri="{FF2B5EF4-FFF2-40B4-BE49-F238E27FC236}">
                <a16:creationId xmlns:a16="http://schemas.microsoft.com/office/drawing/2014/main" id="{79971C18-4A2C-7DF6-8482-70765963ACC6}"/>
              </a:ext>
            </a:extLst>
          </p:cNvPr>
          <p:cNvPicPr>
            <a:picLocks noChangeAspect="1"/>
          </p:cNvPicPr>
          <p:nvPr/>
        </p:nvPicPr>
        <p:blipFill>
          <a:blip r:embed="rId2"/>
          <a:stretch>
            <a:fillRect/>
          </a:stretch>
        </p:blipFill>
        <p:spPr>
          <a:xfrm>
            <a:off x="116117" y="2044100"/>
            <a:ext cx="4311867" cy="2469086"/>
          </a:xfrm>
          <a:prstGeom prst="rect">
            <a:avLst/>
          </a:prstGeom>
        </p:spPr>
      </p:pic>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Aconteció que entre tanto que Apolos estaba en Corinto, Pablo, después de recorrer las regiones superiores, vino a </a:t>
            </a:r>
            <a:r>
              <a:rPr lang="es-ES" sz="2400" dirty="0" err="1">
                <a:latin typeface="Calibri"/>
              </a:rPr>
              <a:t>Efeso</a:t>
            </a:r>
            <a:r>
              <a:rPr lang="es-ES" sz="2400" dirty="0">
                <a:latin typeface="Calibri"/>
              </a:rPr>
              <a:t>, y hallando a ciertos discípulos, </a:t>
            </a:r>
          </a:p>
        </p:txBody>
      </p:sp>
    </p:spTree>
    <p:extLst>
      <p:ext uri="{BB962C8B-B14F-4D97-AF65-F5344CB8AC3E}">
        <p14:creationId xmlns:p14="http://schemas.microsoft.com/office/powerpoint/2010/main" val="232298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pic>
        <p:nvPicPr>
          <p:cNvPr id="2" name="Picture 1">
            <a:extLst>
              <a:ext uri="{FF2B5EF4-FFF2-40B4-BE49-F238E27FC236}">
                <a16:creationId xmlns:a16="http://schemas.microsoft.com/office/drawing/2014/main" id="{79971C18-4A2C-7DF6-8482-70765963ACC6}"/>
              </a:ext>
            </a:extLst>
          </p:cNvPr>
          <p:cNvPicPr>
            <a:picLocks noChangeAspect="1"/>
          </p:cNvPicPr>
          <p:nvPr/>
        </p:nvPicPr>
        <p:blipFill>
          <a:blip r:embed="rId2"/>
          <a:stretch>
            <a:fillRect/>
          </a:stretch>
        </p:blipFill>
        <p:spPr>
          <a:xfrm>
            <a:off x="116117" y="2044100"/>
            <a:ext cx="4311867" cy="2469086"/>
          </a:xfrm>
          <a:prstGeom prst="rect">
            <a:avLst/>
          </a:prstGeom>
        </p:spPr>
      </p:pic>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latin typeface="Calibri"/>
              </a:rPr>
              <a:t>Pablo, después de recorrer las regiones superiores, vino a </a:t>
            </a:r>
            <a:r>
              <a:rPr lang="es-ES" sz="2400" dirty="0" err="1">
                <a:latin typeface="Calibri"/>
              </a:rPr>
              <a:t>Efeso</a:t>
            </a:r>
            <a:r>
              <a:rPr lang="es-ES" sz="2400" dirty="0">
                <a:latin typeface="Calibri"/>
              </a:rPr>
              <a:t>, y hallando a ciertos discípulos, </a:t>
            </a:r>
          </a:p>
        </p:txBody>
      </p:sp>
    </p:spTree>
    <p:extLst>
      <p:ext uri="{BB962C8B-B14F-4D97-AF65-F5344CB8AC3E}">
        <p14:creationId xmlns:p14="http://schemas.microsoft.com/office/powerpoint/2010/main" val="18951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pic>
        <p:nvPicPr>
          <p:cNvPr id="2" name="Picture 1">
            <a:extLst>
              <a:ext uri="{FF2B5EF4-FFF2-40B4-BE49-F238E27FC236}">
                <a16:creationId xmlns:a16="http://schemas.microsoft.com/office/drawing/2014/main" id="{79971C18-4A2C-7DF6-8482-70765963ACC6}"/>
              </a:ext>
            </a:extLst>
          </p:cNvPr>
          <p:cNvPicPr>
            <a:picLocks noChangeAspect="1"/>
          </p:cNvPicPr>
          <p:nvPr/>
        </p:nvPicPr>
        <p:blipFill>
          <a:blip r:embed="rId2"/>
          <a:stretch>
            <a:fillRect/>
          </a:stretch>
        </p:blipFill>
        <p:spPr>
          <a:xfrm>
            <a:off x="116117" y="2044100"/>
            <a:ext cx="4311867" cy="2469086"/>
          </a:xfrm>
          <a:prstGeom prst="rect">
            <a:avLst/>
          </a:prstGeom>
        </p:spPr>
      </p:pic>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solidFill>
                  <a:srgbClr val="00B0F0"/>
                </a:solidFill>
                <a:latin typeface="Calibri"/>
              </a:rPr>
              <a:t>Pablo, después de recorrer las regiones superiores, </a:t>
            </a:r>
            <a:r>
              <a:rPr lang="es-ES" sz="2400" u="sng" dirty="0">
                <a:solidFill>
                  <a:srgbClr val="00B0F0"/>
                </a:solidFill>
                <a:latin typeface="Calibri"/>
              </a:rPr>
              <a:t>vino a </a:t>
            </a:r>
            <a:r>
              <a:rPr lang="es-ES" sz="2400" u="sng" dirty="0" err="1">
                <a:solidFill>
                  <a:srgbClr val="00B0F0"/>
                </a:solidFill>
                <a:latin typeface="Calibri"/>
              </a:rPr>
              <a:t>Efeso</a:t>
            </a:r>
            <a:r>
              <a:rPr lang="es-ES" sz="2400" dirty="0">
                <a:latin typeface="Calibri"/>
              </a:rPr>
              <a:t>, y hallando a ciertos discípulos, </a:t>
            </a:r>
          </a:p>
        </p:txBody>
      </p:sp>
      <p:pic>
        <p:nvPicPr>
          <p:cNvPr id="10" name="Picture 9">
            <a:extLst>
              <a:ext uri="{FF2B5EF4-FFF2-40B4-BE49-F238E27FC236}">
                <a16:creationId xmlns:a16="http://schemas.microsoft.com/office/drawing/2014/main" id="{62A62554-587A-2117-DC69-5B7406A4ABCD}"/>
              </a:ext>
            </a:extLst>
          </p:cNvPr>
          <p:cNvPicPr>
            <a:picLocks noChangeAspect="1"/>
          </p:cNvPicPr>
          <p:nvPr/>
        </p:nvPicPr>
        <p:blipFill>
          <a:blip r:embed="rId3"/>
          <a:stretch>
            <a:fillRect/>
          </a:stretch>
        </p:blipFill>
        <p:spPr>
          <a:xfrm>
            <a:off x="35496" y="2009601"/>
            <a:ext cx="4536504" cy="2595133"/>
          </a:xfrm>
          <a:prstGeom prst="rect">
            <a:avLst/>
          </a:prstGeom>
        </p:spPr>
      </p:pic>
    </p:spTree>
    <p:extLst>
      <p:ext uri="{BB962C8B-B14F-4D97-AF65-F5344CB8AC3E}">
        <p14:creationId xmlns:p14="http://schemas.microsoft.com/office/powerpoint/2010/main" val="177132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solidFill>
                  <a:srgbClr val="00B0F0"/>
                </a:solidFill>
                <a:latin typeface="Calibri"/>
              </a:rPr>
              <a:t>Pablo, después de recorrer las regiones superiores, </a:t>
            </a:r>
            <a:r>
              <a:rPr lang="es-ES" sz="2400" u="sng" dirty="0">
                <a:solidFill>
                  <a:srgbClr val="00B0F0"/>
                </a:solidFill>
                <a:latin typeface="Calibri"/>
              </a:rPr>
              <a:t>vino a </a:t>
            </a:r>
            <a:r>
              <a:rPr lang="es-ES" sz="2400" u="sng" dirty="0" err="1">
                <a:solidFill>
                  <a:srgbClr val="00B0F0"/>
                </a:solidFill>
                <a:latin typeface="Calibri"/>
              </a:rPr>
              <a:t>Efeso</a:t>
            </a:r>
            <a:r>
              <a:rPr lang="es-ES" sz="2400" dirty="0">
                <a:solidFill>
                  <a:srgbClr val="00B0F0"/>
                </a:solidFill>
                <a:latin typeface="Calibri"/>
              </a:rPr>
              <a:t>,</a:t>
            </a:r>
            <a:r>
              <a:rPr lang="es-ES" sz="2400" dirty="0">
                <a:latin typeface="Calibri"/>
              </a:rPr>
              <a:t> y hallando a ciertos discípulos, </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Pero algunos de los judíos, exorcistas ambulantes, intentaron invocar el nombre del Señor Jesús sobre los que tenían espíritus malos, diciendo: Os conjuro por Jesús, el que predica Pablo.</a:t>
            </a:r>
          </a:p>
        </p:txBody>
      </p:sp>
    </p:spTree>
    <p:extLst>
      <p:ext uri="{BB962C8B-B14F-4D97-AF65-F5344CB8AC3E}">
        <p14:creationId xmlns:p14="http://schemas.microsoft.com/office/powerpoint/2010/main" val="10155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solidFill>
                  <a:srgbClr val="00B0F0"/>
                </a:solidFill>
                <a:latin typeface="Calibri"/>
              </a:rPr>
              <a:t>Pablo, después de recorrer las regiones superiores, </a:t>
            </a:r>
            <a:r>
              <a:rPr lang="es-ES" sz="2400" u="sng" dirty="0">
                <a:solidFill>
                  <a:srgbClr val="00B0F0"/>
                </a:solidFill>
                <a:latin typeface="Calibri"/>
              </a:rPr>
              <a:t>vino a </a:t>
            </a:r>
            <a:r>
              <a:rPr lang="es-ES" sz="2400" u="sng" dirty="0" err="1">
                <a:solidFill>
                  <a:srgbClr val="00B0F0"/>
                </a:solidFill>
                <a:latin typeface="Calibri"/>
              </a:rPr>
              <a:t>Efeso</a:t>
            </a:r>
            <a:r>
              <a:rPr lang="es-ES" sz="2400" dirty="0">
                <a:solidFill>
                  <a:srgbClr val="00B0F0"/>
                </a:solidFill>
                <a:latin typeface="Calibri"/>
              </a:rPr>
              <a:t>,</a:t>
            </a:r>
            <a:r>
              <a:rPr lang="es-ES" sz="2400" dirty="0">
                <a:latin typeface="Calibri"/>
              </a:rPr>
              <a:t> y hallando a ciertos discípulos, </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intentaron invocar el nombre del Señor Jesús sobre los que tenían espíritus malos, diciendo: Os conjuro por Jesús, el que predica Pablo.</a:t>
            </a:r>
          </a:p>
        </p:txBody>
      </p:sp>
    </p:spTree>
    <p:extLst>
      <p:ext uri="{BB962C8B-B14F-4D97-AF65-F5344CB8AC3E}">
        <p14:creationId xmlns:p14="http://schemas.microsoft.com/office/powerpoint/2010/main" val="1996767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solidFill>
                  <a:srgbClr val="00B0F0"/>
                </a:solidFill>
                <a:latin typeface="Calibri"/>
              </a:rPr>
              <a:t>Pablo, después de recorrer las regiones superiores, </a:t>
            </a:r>
            <a:r>
              <a:rPr lang="es-ES" sz="2400" u="sng" dirty="0">
                <a:solidFill>
                  <a:srgbClr val="00B0F0"/>
                </a:solidFill>
                <a:latin typeface="Calibri"/>
              </a:rPr>
              <a:t>vino a </a:t>
            </a:r>
            <a:r>
              <a:rPr lang="es-ES" sz="2400" u="sng" dirty="0" err="1">
                <a:solidFill>
                  <a:srgbClr val="00B0F0"/>
                </a:solidFill>
                <a:latin typeface="Calibri"/>
              </a:rPr>
              <a:t>Efeso</a:t>
            </a:r>
            <a:r>
              <a:rPr lang="es-ES" sz="2400" dirty="0">
                <a:solidFill>
                  <a:srgbClr val="00B0F0"/>
                </a:solidFill>
                <a:latin typeface="Calibri"/>
              </a:rPr>
              <a:t>,</a:t>
            </a:r>
            <a:r>
              <a:rPr lang="es-ES" sz="2400" dirty="0">
                <a:latin typeface="Calibri"/>
              </a:rPr>
              <a:t> y hallando a ciertos discípulos, </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Os conjuro por Jesús, el que predica Pablo.</a:t>
            </a:r>
          </a:p>
        </p:txBody>
      </p:sp>
    </p:spTree>
    <p:extLst>
      <p:ext uri="{BB962C8B-B14F-4D97-AF65-F5344CB8AC3E}">
        <p14:creationId xmlns:p14="http://schemas.microsoft.com/office/powerpoint/2010/main" val="3542866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256584" y="1844824"/>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4716016" y="2358458"/>
            <a:ext cx="431186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Aconteció que entre tanto que Apolos estaba en Corinto, </a:t>
            </a:r>
            <a:r>
              <a:rPr lang="es-ES" sz="2400" dirty="0">
                <a:solidFill>
                  <a:srgbClr val="00B0F0"/>
                </a:solidFill>
                <a:latin typeface="Calibri"/>
              </a:rPr>
              <a:t>Pablo, después de recorrer las regiones superiores, </a:t>
            </a:r>
            <a:r>
              <a:rPr lang="es-ES" sz="2400" u="sng" dirty="0">
                <a:solidFill>
                  <a:srgbClr val="00B0F0"/>
                </a:solidFill>
                <a:latin typeface="Calibri"/>
              </a:rPr>
              <a:t>vino a </a:t>
            </a:r>
            <a:r>
              <a:rPr lang="es-ES" sz="2400" u="sng" dirty="0" err="1">
                <a:solidFill>
                  <a:srgbClr val="00B0F0"/>
                </a:solidFill>
                <a:latin typeface="Calibri"/>
              </a:rPr>
              <a:t>Efeso</a:t>
            </a:r>
            <a:r>
              <a:rPr lang="es-ES" sz="2400" dirty="0">
                <a:solidFill>
                  <a:srgbClr val="00B0F0"/>
                </a:solidFill>
                <a:latin typeface="Calibri"/>
              </a:rPr>
              <a:t>,</a:t>
            </a:r>
            <a:r>
              <a:rPr lang="es-ES" sz="2400" dirty="0">
                <a:latin typeface="Calibri"/>
              </a:rPr>
              <a:t> y hallando a ciertos discípulos, </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Tree>
    <p:extLst>
      <p:ext uri="{BB962C8B-B14F-4D97-AF65-F5344CB8AC3E}">
        <p14:creationId xmlns:p14="http://schemas.microsoft.com/office/powerpoint/2010/main" val="3900340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esto fue notorio a todos los que habitaban en </a:t>
            </a:r>
            <a:r>
              <a:rPr lang="es-ES" sz="2400" dirty="0" err="1">
                <a:latin typeface="Calibri"/>
              </a:rPr>
              <a:t>Efeso</a:t>
            </a:r>
            <a:r>
              <a:rPr lang="es-ES" sz="2400" dirty="0">
                <a:latin typeface="Calibri"/>
              </a:rPr>
              <a:t>, así judíos como griegos; y tuvieron temor todos ellos, 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FFF3C6CA-331E-DE51-6E20-9C8E5E7048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10" name="1 CuadroTexto">
            <a:extLst>
              <a:ext uri="{FF2B5EF4-FFF2-40B4-BE49-F238E27FC236}">
                <a16:creationId xmlns:a16="http://schemas.microsoft.com/office/drawing/2014/main" id="{BD07FB99-44F6-46E5-4EC0-37D4C40ECCC4}"/>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13" name="2 CuadroTexto">
            <a:extLst>
              <a:ext uri="{FF2B5EF4-FFF2-40B4-BE49-F238E27FC236}">
                <a16:creationId xmlns:a16="http://schemas.microsoft.com/office/drawing/2014/main" id="{0FE28C9E-7578-C15E-C038-287E22F75672}"/>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Tree>
    <p:extLst>
      <p:ext uri="{BB962C8B-B14F-4D97-AF65-F5344CB8AC3E}">
        <p14:creationId xmlns:p14="http://schemas.microsoft.com/office/powerpoint/2010/main" val="83176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y tuvieron temor todos ellos, 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E6C607D6-6508-CCAE-754A-6D6C7FA874D1}"/>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10" name="1 CuadroTexto">
            <a:extLst>
              <a:ext uri="{FF2B5EF4-FFF2-40B4-BE49-F238E27FC236}">
                <a16:creationId xmlns:a16="http://schemas.microsoft.com/office/drawing/2014/main" id="{CF6BA859-FE9B-369E-6B14-00F3C569A2D7}"/>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13" name="2 CuadroTexto">
            <a:extLst>
              <a:ext uri="{FF2B5EF4-FFF2-40B4-BE49-F238E27FC236}">
                <a16:creationId xmlns:a16="http://schemas.microsoft.com/office/drawing/2014/main" id="{A029C10D-4048-CE77-5068-7D04D56D06B8}"/>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Tree>
    <p:extLst>
      <p:ext uri="{BB962C8B-B14F-4D97-AF65-F5344CB8AC3E}">
        <p14:creationId xmlns:p14="http://schemas.microsoft.com/office/powerpoint/2010/main" val="628607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a:t>
            </a:r>
            <a:r>
              <a:rPr lang="es-ES" sz="2400" dirty="0">
                <a:solidFill>
                  <a:srgbClr val="00B0F0"/>
                </a:solidFill>
                <a:latin typeface="Calibri"/>
              </a:rPr>
              <a:t>y tuvieron temor todos ellos,</a:t>
            </a:r>
            <a:r>
              <a:rPr lang="es-ES" sz="2400" dirty="0">
                <a:latin typeface="Calibri"/>
              </a:rPr>
              <a:t> 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54D74652-15E7-6EFF-165C-95ACE2F257AD}"/>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10" name="1 CuadroTexto">
            <a:extLst>
              <a:ext uri="{FF2B5EF4-FFF2-40B4-BE49-F238E27FC236}">
                <a16:creationId xmlns:a16="http://schemas.microsoft.com/office/drawing/2014/main" id="{31790050-ABBD-ED78-F431-69558C671D70}"/>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13" name="2 CuadroTexto">
            <a:extLst>
              <a:ext uri="{FF2B5EF4-FFF2-40B4-BE49-F238E27FC236}">
                <a16:creationId xmlns:a16="http://schemas.microsoft.com/office/drawing/2014/main" id="{CEF5BAC8-81E8-8B2F-7D0F-1CA142CD99D0}"/>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Tree>
    <p:extLst>
      <p:ext uri="{BB962C8B-B14F-4D97-AF65-F5344CB8AC3E}">
        <p14:creationId xmlns:p14="http://schemas.microsoft.com/office/powerpoint/2010/main" val="1702111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a:t>
            </a:r>
            <a:r>
              <a:rPr lang="es-ES" sz="2400" dirty="0">
                <a:solidFill>
                  <a:srgbClr val="00B0F0"/>
                </a:solidFill>
                <a:latin typeface="Calibri"/>
              </a:rPr>
              <a:t>y tuvieron temor todos ellos,</a:t>
            </a:r>
            <a:r>
              <a:rPr lang="es-ES" sz="2400" dirty="0">
                <a:latin typeface="Calibri"/>
              </a:rPr>
              <a:t> </a:t>
            </a:r>
            <a:r>
              <a:rPr lang="es-ES" sz="2400" dirty="0">
                <a:solidFill>
                  <a:srgbClr val="FFFF00"/>
                </a:solidFill>
                <a:latin typeface="Calibri"/>
              </a:rPr>
              <a:t>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109DA598-1A05-9718-6F60-C771C935E664}"/>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10" name="1 CuadroTexto">
            <a:extLst>
              <a:ext uri="{FF2B5EF4-FFF2-40B4-BE49-F238E27FC236}">
                <a16:creationId xmlns:a16="http://schemas.microsoft.com/office/drawing/2014/main" id="{9B42F917-86BE-C839-3B8A-48F9FBCBF78E}"/>
              </a:ext>
            </a:extLst>
          </p:cNvPr>
          <p:cNvSpPr txBox="1"/>
          <p:nvPr/>
        </p:nvSpPr>
        <p:spPr>
          <a:xfrm>
            <a:off x="335073" y="5032458"/>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18:20, 21</a:t>
            </a:r>
          </a:p>
        </p:txBody>
      </p:sp>
      <p:sp>
        <p:nvSpPr>
          <p:cNvPr id="13" name="2 CuadroTexto">
            <a:extLst>
              <a:ext uri="{FF2B5EF4-FFF2-40B4-BE49-F238E27FC236}">
                <a16:creationId xmlns:a16="http://schemas.microsoft.com/office/drawing/2014/main" id="{0DF0EB37-4520-46DF-0DD0-12A97A77A71A}"/>
              </a:ext>
            </a:extLst>
          </p:cNvPr>
          <p:cNvSpPr txBox="1"/>
          <p:nvPr/>
        </p:nvSpPr>
        <p:spPr>
          <a:xfrm>
            <a:off x="116117" y="5517232"/>
            <a:ext cx="8992387"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Los cuales le rogaban que se quedase con ellos por más tiempo; </a:t>
            </a:r>
            <a:r>
              <a:rPr lang="es-ES" sz="2400" dirty="0">
                <a:solidFill>
                  <a:srgbClr val="00B0F0"/>
                </a:solidFill>
                <a:latin typeface="Calibri"/>
              </a:rPr>
              <a:t>mas no accedió, sino que se despidió de ellos, diciendo: Es necesario que en todo caso yo guarde en Jerusalén la fiesta que viene;</a:t>
            </a:r>
            <a:r>
              <a:rPr lang="es-ES" sz="2400" dirty="0">
                <a:latin typeface="Calibri"/>
              </a:rPr>
              <a:t> </a:t>
            </a:r>
            <a:r>
              <a:rPr lang="es-ES" sz="2400" dirty="0">
                <a:solidFill>
                  <a:srgbClr val="FFFF00"/>
                </a:solidFill>
                <a:latin typeface="Calibri"/>
              </a:rPr>
              <a:t>pero otra vez volveré a vosotros, </a:t>
            </a:r>
            <a:r>
              <a:rPr lang="es-ES" sz="2400" u="sng" dirty="0">
                <a:solidFill>
                  <a:srgbClr val="FFFF00"/>
                </a:solidFill>
                <a:latin typeface="Calibri"/>
              </a:rPr>
              <a:t>si Dios quiere</a:t>
            </a:r>
            <a:r>
              <a:rPr lang="es-ES" sz="2400" dirty="0">
                <a:solidFill>
                  <a:srgbClr val="FFFF00"/>
                </a:solidFill>
                <a:latin typeface="Calibri"/>
              </a:rPr>
              <a:t>.</a:t>
            </a:r>
            <a:r>
              <a:rPr lang="es-ES" sz="2400" dirty="0">
                <a:latin typeface="Calibri"/>
              </a:rPr>
              <a:t> Y zarpó de </a:t>
            </a:r>
            <a:r>
              <a:rPr lang="es-ES" sz="2400" dirty="0" err="1">
                <a:latin typeface="Calibri"/>
              </a:rPr>
              <a:t>Efeso</a:t>
            </a:r>
            <a:r>
              <a:rPr lang="es-ES" sz="2400" dirty="0">
                <a:latin typeface="Calibri"/>
              </a:rPr>
              <a:t>.</a:t>
            </a:r>
          </a:p>
        </p:txBody>
      </p:sp>
    </p:spTree>
    <p:extLst>
      <p:ext uri="{BB962C8B-B14F-4D97-AF65-F5344CB8AC3E}">
        <p14:creationId xmlns:p14="http://schemas.microsoft.com/office/powerpoint/2010/main" val="1781833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muchos de los que habían creído venían, confesando y dando cuenta de sus hechos. Asimismo muchos de los que habían practicado la magia trajeron los libros y los quemaron delante de todos; y hecha la cuenta de su precio, hallaron que era cincuenta mil piezas de plata.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a:t>
            </a:r>
            <a:r>
              <a:rPr lang="es-ES" sz="2400" dirty="0">
                <a:solidFill>
                  <a:srgbClr val="00B0F0"/>
                </a:solidFill>
                <a:latin typeface="Calibri"/>
              </a:rPr>
              <a:t>y tuvieron temor todos ellos,</a:t>
            </a:r>
            <a:r>
              <a:rPr lang="es-ES" sz="2400" dirty="0">
                <a:latin typeface="Calibri"/>
              </a:rPr>
              <a:t> </a:t>
            </a:r>
            <a:r>
              <a:rPr lang="es-ES" sz="2400" dirty="0">
                <a:solidFill>
                  <a:srgbClr val="FFFF00"/>
                </a:solidFill>
                <a:latin typeface="Calibri"/>
              </a:rPr>
              <a:t>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Tree>
    <p:extLst>
      <p:ext uri="{BB962C8B-B14F-4D97-AF65-F5344CB8AC3E}">
        <p14:creationId xmlns:p14="http://schemas.microsoft.com/office/powerpoint/2010/main" val="140315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latin typeface="Calibri"/>
              </a:rPr>
              <a:t>Asimismo muchos de los que habían practicado la magia trajeron los libros y los quemaron delante de todos; y hecha la cuenta de su precio, hallaron que era cincuenta mil piezas de plata.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a:t>
            </a:r>
            <a:r>
              <a:rPr lang="es-ES" sz="2400" dirty="0">
                <a:solidFill>
                  <a:srgbClr val="00B0F0"/>
                </a:solidFill>
                <a:latin typeface="Calibri"/>
              </a:rPr>
              <a:t>y tuvieron temor todos ellos,</a:t>
            </a:r>
            <a:r>
              <a:rPr lang="es-ES" sz="2400" dirty="0">
                <a:latin typeface="Calibri"/>
              </a:rPr>
              <a:t> </a:t>
            </a:r>
            <a:r>
              <a:rPr lang="es-ES" sz="2400" dirty="0">
                <a:solidFill>
                  <a:srgbClr val="FFFF00"/>
                </a:solidFill>
                <a:latin typeface="Calibri"/>
              </a:rPr>
              <a:t>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Tree>
    <p:extLst>
      <p:ext uri="{BB962C8B-B14F-4D97-AF65-F5344CB8AC3E}">
        <p14:creationId xmlns:p14="http://schemas.microsoft.com/office/powerpoint/2010/main" val="983659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18:18,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79512" y="435003"/>
            <a:ext cx="874846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Pablo, habiéndose detenido aún muchos días allí, después se despidió de los hermanos y navegó a Siria, y con él Priscila y Aquila, habiéndose rapado la cabeza en </a:t>
            </a:r>
            <a:r>
              <a:rPr lang="es-ES" sz="2400" dirty="0" err="1">
                <a:solidFill>
                  <a:srgbClr val="FFFF00"/>
                </a:solidFill>
                <a:latin typeface="Calibri"/>
              </a:rPr>
              <a:t>Cencrea</a:t>
            </a:r>
            <a:r>
              <a:rPr lang="es-ES" sz="2400" dirty="0">
                <a:solidFill>
                  <a:srgbClr val="FFFF00"/>
                </a:solidFill>
                <a:latin typeface="Calibri"/>
              </a:rPr>
              <a:t>, porque tenía hecho voto. </a:t>
            </a:r>
            <a:r>
              <a:rPr lang="es-ES" sz="2400" dirty="0">
                <a:solidFill>
                  <a:srgbClr val="00B0F0"/>
                </a:solidFill>
                <a:latin typeface="Calibri"/>
              </a:rPr>
              <a:t>Y llegó a </a:t>
            </a:r>
            <a:r>
              <a:rPr lang="es-ES" sz="2400" dirty="0" err="1">
                <a:solidFill>
                  <a:srgbClr val="00B0F0"/>
                </a:solidFill>
                <a:latin typeface="Calibri"/>
              </a:rPr>
              <a:t>Efeso</a:t>
            </a:r>
            <a:r>
              <a:rPr lang="es-ES" sz="2400" dirty="0">
                <a:solidFill>
                  <a:srgbClr val="00B0F0"/>
                </a:solidFill>
                <a:latin typeface="Calibri"/>
              </a:rPr>
              <a:t>, y los dejó allí; y entrando en la sinagoga, discutía con los judíos.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3" name="1 CuadroTexto">
            <a:extLst>
              <a:ext uri="{FF2B5EF4-FFF2-40B4-BE49-F238E27FC236}">
                <a16:creationId xmlns:a16="http://schemas.microsoft.com/office/drawing/2014/main" id="{DCAE770C-2C1B-B22C-5ECD-0087F8AF9059}"/>
              </a:ext>
            </a:extLst>
          </p:cNvPr>
          <p:cNvSpPr txBox="1"/>
          <p:nvPr/>
        </p:nvSpPr>
        <p:spPr>
          <a:xfrm>
            <a:off x="5378038" y="1843810"/>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19:17</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0A73E8D-F5B8-3E07-AD13-5C2349DA0AD8}"/>
              </a:ext>
            </a:extLst>
          </p:cNvPr>
          <p:cNvSpPr txBox="1"/>
          <p:nvPr/>
        </p:nvSpPr>
        <p:spPr>
          <a:xfrm>
            <a:off x="5076056" y="2358458"/>
            <a:ext cx="387982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esto fue notorio a todos los que habitaban en </a:t>
            </a:r>
            <a:r>
              <a:rPr lang="es-ES" sz="2400" dirty="0" err="1">
                <a:solidFill>
                  <a:srgbClr val="FFFF00"/>
                </a:solidFill>
                <a:latin typeface="Calibri"/>
              </a:rPr>
              <a:t>Efeso</a:t>
            </a:r>
            <a:r>
              <a:rPr lang="es-ES" sz="2400" dirty="0">
                <a:solidFill>
                  <a:srgbClr val="FFFF00"/>
                </a:solidFill>
                <a:latin typeface="Calibri"/>
              </a:rPr>
              <a:t>, así judíos como griegos;</a:t>
            </a:r>
            <a:r>
              <a:rPr lang="es-ES" sz="2400" dirty="0">
                <a:latin typeface="Calibri"/>
              </a:rPr>
              <a:t> </a:t>
            </a:r>
            <a:r>
              <a:rPr lang="es-ES" sz="2400" dirty="0">
                <a:solidFill>
                  <a:srgbClr val="00B0F0"/>
                </a:solidFill>
                <a:latin typeface="Calibri"/>
              </a:rPr>
              <a:t>y tuvieron temor todos ellos,</a:t>
            </a:r>
            <a:r>
              <a:rPr lang="es-ES" sz="2400" dirty="0">
                <a:latin typeface="Calibri"/>
              </a:rPr>
              <a:t> </a:t>
            </a:r>
            <a:r>
              <a:rPr lang="es-ES" sz="2400" dirty="0">
                <a:solidFill>
                  <a:srgbClr val="FFFF00"/>
                </a:solidFill>
                <a:latin typeface="Calibri"/>
              </a:rPr>
              <a:t>y era magnificado el nombre del Señor Jesús.</a:t>
            </a:r>
          </a:p>
        </p:txBody>
      </p:sp>
      <p:sp>
        <p:nvSpPr>
          <p:cNvPr id="11" name="1 CuadroTexto">
            <a:extLst>
              <a:ext uri="{FF2B5EF4-FFF2-40B4-BE49-F238E27FC236}">
                <a16:creationId xmlns:a16="http://schemas.microsoft.com/office/drawing/2014/main" id="{04FE0E07-01E7-DFBB-9067-898FE063606D}"/>
              </a:ext>
            </a:extLst>
          </p:cNvPr>
          <p:cNvSpPr txBox="1"/>
          <p:nvPr/>
        </p:nvSpPr>
        <p:spPr>
          <a:xfrm>
            <a:off x="614335" y="1717782"/>
            <a:ext cx="32758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847443-60AD-F46E-8D0E-15598E22605C}"/>
              </a:ext>
            </a:extLst>
          </p:cNvPr>
          <p:cNvSpPr txBox="1"/>
          <p:nvPr/>
        </p:nvSpPr>
        <p:spPr>
          <a:xfrm>
            <a:off x="44107" y="2204864"/>
            <a:ext cx="438387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algunos de los judíos, exorcistas ambulantes,</a:t>
            </a:r>
            <a:r>
              <a:rPr lang="es-ES" sz="2400" dirty="0">
                <a:latin typeface="Calibri"/>
              </a:rPr>
              <a:t> </a:t>
            </a:r>
            <a:r>
              <a:rPr lang="es-ES" sz="2400" dirty="0">
                <a:solidFill>
                  <a:srgbClr val="00B0F0"/>
                </a:solidFill>
                <a:latin typeface="Calibri"/>
              </a:rPr>
              <a:t>intentaron invocar el nombre del Señor Jesús sobre los que tenían espíritus malos, diciendo:</a:t>
            </a:r>
            <a:r>
              <a:rPr lang="es-ES" sz="2400" dirty="0">
                <a:latin typeface="Calibri"/>
              </a:rPr>
              <a:t> </a:t>
            </a:r>
            <a:r>
              <a:rPr lang="es-ES" sz="2400" dirty="0">
                <a:solidFill>
                  <a:srgbClr val="FFFF00"/>
                </a:solidFill>
                <a:latin typeface="Calibri"/>
              </a:rPr>
              <a:t>Os conjuro por Jesús, </a:t>
            </a:r>
            <a:r>
              <a:rPr lang="es-ES" sz="2400" u="sng" dirty="0">
                <a:solidFill>
                  <a:srgbClr val="FFFF00"/>
                </a:solidFill>
                <a:latin typeface="Calibri"/>
              </a:rPr>
              <a:t>el que predica Pablo</a:t>
            </a:r>
            <a:r>
              <a:rPr lang="es-ES" sz="2400" dirty="0">
                <a:solidFill>
                  <a:srgbClr val="FFFF00"/>
                </a:solidFill>
                <a:latin typeface="Calibri"/>
              </a:rPr>
              <a:t>.</a:t>
            </a:r>
          </a:p>
        </p:txBody>
      </p:sp>
      <p:sp>
        <p:nvSpPr>
          <p:cNvPr id="10" name="TextBox 9">
            <a:extLst>
              <a:ext uri="{FF2B5EF4-FFF2-40B4-BE49-F238E27FC236}">
                <a16:creationId xmlns:a16="http://schemas.microsoft.com/office/drawing/2014/main" id="{232832BD-54C3-AD2F-FF34-917ABCAB44A5}"/>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Tree>
    <p:extLst>
      <p:ext uri="{BB962C8B-B14F-4D97-AF65-F5344CB8AC3E}">
        <p14:creationId xmlns:p14="http://schemas.microsoft.com/office/powerpoint/2010/main" val="182986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Hubo por aquel tiempo un disturbio no pequeño acerca del Camino. Porque un platero llamado Demetrio, que hacía de plata templecillos de Diana, daba no poca ganancia a los artífices;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Tree>
    <p:extLst>
      <p:ext uri="{BB962C8B-B14F-4D97-AF65-F5344CB8AC3E}">
        <p14:creationId xmlns:p14="http://schemas.microsoft.com/office/powerpoint/2010/main" val="384533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latin typeface="Calibri"/>
              </a:rPr>
              <a:t>Porque un platero llamado Demetrio, que hacía de plata templecillos de Diana, daba no poca ganancia a los artífices;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Tree>
    <p:extLst>
      <p:ext uri="{BB962C8B-B14F-4D97-AF65-F5344CB8AC3E}">
        <p14:creationId xmlns:p14="http://schemas.microsoft.com/office/powerpoint/2010/main" val="989259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Pero veis y oís que este Pablo, no solamente en </a:t>
            </a:r>
            <a:r>
              <a:rPr lang="es-ES" sz="2400" dirty="0" err="1">
                <a:latin typeface="Calibri"/>
              </a:rPr>
              <a:t>Efeso</a:t>
            </a:r>
            <a:r>
              <a:rPr lang="es-ES" sz="2400" dirty="0">
                <a:latin typeface="Calibri"/>
              </a:rPr>
              <a:t>, sino en casi toda Asia, ha apartado a muchas gentes con persuasión, diciendo que no son dioses los que se hacen con las manos. </a:t>
            </a:r>
          </a:p>
        </p:txBody>
      </p:sp>
    </p:spTree>
    <p:extLst>
      <p:ext uri="{BB962C8B-B14F-4D97-AF65-F5344CB8AC3E}">
        <p14:creationId xmlns:p14="http://schemas.microsoft.com/office/powerpoint/2010/main" val="306539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ha apartado a muchas gentes con persuasión, diciendo que no son dioses los que se hacen con las manos. </a:t>
            </a:r>
          </a:p>
        </p:txBody>
      </p:sp>
    </p:spTree>
    <p:extLst>
      <p:ext uri="{BB962C8B-B14F-4D97-AF65-F5344CB8AC3E}">
        <p14:creationId xmlns:p14="http://schemas.microsoft.com/office/powerpoint/2010/main" val="1939380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a:t>
            </a:r>
            <a:r>
              <a:rPr lang="es-ES" sz="2400" dirty="0">
                <a:solidFill>
                  <a:srgbClr val="00B0F0"/>
                </a:solidFill>
                <a:latin typeface="Calibri"/>
              </a:rPr>
              <a:t>ha apartado a muchas gentes con persuasión, </a:t>
            </a:r>
            <a:r>
              <a:rPr lang="es-ES" sz="2400" dirty="0">
                <a:latin typeface="Calibri"/>
              </a:rPr>
              <a:t>diciendo que no son dioses los que se hacen con las manos. </a:t>
            </a:r>
          </a:p>
        </p:txBody>
      </p:sp>
    </p:spTree>
    <p:extLst>
      <p:ext uri="{BB962C8B-B14F-4D97-AF65-F5344CB8AC3E}">
        <p14:creationId xmlns:p14="http://schemas.microsoft.com/office/powerpoint/2010/main" val="2830608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a:t>
            </a:r>
            <a:r>
              <a:rPr lang="es-ES" sz="2400" dirty="0">
                <a:solidFill>
                  <a:srgbClr val="00B0F0"/>
                </a:solidFill>
                <a:latin typeface="Calibri"/>
              </a:rPr>
              <a:t>ha apartado a muchas gentes con persuasión, </a:t>
            </a:r>
            <a:r>
              <a:rPr lang="es-ES" sz="2400" dirty="0">
                <a:solidFill>
                  <a:srgbClr val="FFFF00"/>
                </a:solidFill>
                <a:latin typeface="Calibri"/>
              </a:rPr>
              <a:t>diciendo que no son dioses los que se hacen con las manos. </a:t>
            </a:r>
          </a:p>
        </p:txBody>
      </p:sp>
      <p:sp>
        <p:nvSpPr>
          <p:cNvPr id="10" name="1 CuadroTexto">
            <a:extLst>
              <a:ext uri="{FF2B5EF4-FFF2-40B4-BE49-F238E27FC236}">
                <a16:creationId xmlns:a16="http://schemas.microsoft.com/office/drawing/2014/main" id="{A0208483-871A-197A-E1C9-EF9AC7D81874}"/>
              </a:ext>
            </a:extLst>
          </p:cNvPr>
          <p:cNvSpPr txBox="1"/>
          <p:nvPr/>
        </p:nvSpPr>
        <p:spPr>
          <a:xfrm>
            <a:off x="395536" y="1268760"/>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19:27, 28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C19CE9C-40E4-6A53-F074-761269C33774}"/>
              </a:ext>
            </a:extLst>
          </p:cNvPr>
          <p:cNvSpPr txBox="1"/>
          <p:nvPr/>
        </p:nvSpPr>
        <p:spPr>
          <a:xfrm>
            <a:off x="35496" y="1740871"/>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no solamente hay peligro de que este nuestro negocio venga a desacreditarse, sino también que el templo de la gran diosa Diana sea estimado en nada, y comience a ser destruida la majestad de aquella a quien venera toda Asia, y el mundo entero. Cuando oyeron estas cosas, se llenaron de ira, y gritaron, diciendo: ¡Grande es Diana de los efesios!</a:t>
            </a:r>
          </a:p>
        </p:txBody>
      </p:sp>
    </p:spTree>
    <p:extLst>
      <p:ext uri="{BB962C8B-B14F-4D97-AF65-F5344CB8AC3E}">
        <p14:creationId xmlns:p14="http://schemas.microsoft.com/office/powerpoint/2010/main" val="101584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a:t>
            </a:r>
            <a:r>
              <a:rPr lang="es-ES" sz="2400" dirty="0">
                <a:solidFill>
                  <a:srgbClr val="00B0F0"/>
                </a:solidFill>
                <a:latin typeface="Calibri"/>
              </a:rPr>
              <a:t>ha apartado a muchas gentes con persuasión, </a:t>
            </a:r>
            <a:r>
              <a:rPr lang="es-ES" sz="2400" dirty="0">
                <a:solidFill>
                  <a:srgbClr val="FFFF00"/>
                </a:solidFill>
                <a:latin typeface="Calibri"/>
              </a:rPr>
              <a:t>diciendo que no son dioses los que se hacen con las manos. </a:t>
            </a:r>
          </a:p>
        </p:txBody>
      </p:sp>
      <p:sp>
        <p:nvSpPr>
          <p:cNvPr id="10" name="1 CuadroTexto">
            <a:extLst>
              <a:ext uri="{FF2B5EF4-FFF2-40B4-BE49-F238E27FC236}">
                <a16:creationId xmlns:a16="http://schemas.microsoft.com/office/drawing/2014/main" id="{A0208483-871A-197A-E1C9-EF9AC7D81874}"/>
              </a:ext>
            </a:extLst>
          </p:cNvPr>
          <p:cNvSpPr txBox="1"/>
          <p:nvPr/>
        </p:nvSpPr>
        <p:spPr>
          <a:xfrm>
            <a:off x="395536" y="1268760"/>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19:27, 28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C19CE9C-40E4-6A53-F074-761269C33774}"/>
              </a:ext>
            </a:extLst>
          </p:cNvPr>
          <p:cNvSpPr txBox="1"/>
          <p:nvPr/>
        </p:nvSpPr>
        <p:spPr>
          <a:xfrm>
            <a:off x="35496" y="1740871"/>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no solamente hay peligro de que este nuestro negocio venga a desacreditarse, sino también que el templo de la gran diosa Diana sea estimado en nada,</a:t>
            </a:r>
            <a:r>
              <a:rPr lang="es-ES" sz="2400" dirty="0">
                <a:latin typeface="Calibri"/>
              </a:rPr>
              <a:t> y comience a ser destruida la majestad de aquella a quien venera toda Asia, y el mundo entero. Cuando oyeron estas cosas, se llenaron de ira, y gritaron, diciendo: ¡Grande es Diana de los efesios!</a:t>
            </a:r>
          </a:p>
        </p:txBody>
      </p:sp>
    </p:spTree>
    <p:extLst>
      <p:ext uri="{BB962C8B-B14F-4D97-AF65-F5344CB8AC3E}">
        <p14:creationId xmlns:p14="http://schemas.microsoft.com/office/powerpoint/2010/main" val="67914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a:t>
            </a:r>
            <a:r>
              <a:rPr lang="es-ES" sz="2400" dirty="0">
                <a:solidFill>
                  <a:srgbClr val="00B0F0"/>
                </a:solidFill>
                <a:latin typeface="Calibri"/>
              </a:rPr>
              <a:t>ha apartado a muchas gentes con persuasión, </a:t>
            </a:r>
            <a:r>
              <a:rPr lang="es-ES" sz="2400" dirty="0">
                <a:solidFill>
                  <a:srgbClr val="FFFF00"/>
                </a:solidFill>
                <a:latin typeface="Calibri"/>
              </a:rPr>
              <a:t>diciendo que no son dioses los que se hacen con las manos. </a:t>
            </a:r>
          </a:p>
        </p:txBody>
      </p:sp>
      <p:sp>
        <p:nvSpPr>
          <p:cNvPr id="10" name="1 CuadroTexto">
            <a:extLst>
              <a:ext uri="{FF2B5EF4-FFF2-40B4-BE49-F238E27FC236}">
                <a16:creationId xmlns:a16="http://schemas.microsoft.com/office/drawing/2014/main" id="{A0208483-871A-197A-E1C9-EF9AC7D81874}"/>
              </a:ext>
            </a:extLst>
          </p:cNvPr>
          <p:cNvSpPr txBox="1"/>
          <p:nvPr/>
        </p:nvSpPr>
        <p:spPr>
          <a:xfrm>
            <a:off x="395536" y="1268760"/>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19:27, 28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C19CE9C-40E4-6A53-F074-761269C33774}"/>
              </a:ext>
            </a:extLst>
          </p:cNvPr>
          <p:cNvSpPr txBox="1"/>
          <p:nvPr/>
        </p:nvSpPr>
        <p:spPr>
          <a:xfrm>
            <a:off x="35496" y="1740871"/>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no solamente hay peligro de que este nuestro negocio venga a desacreditarse, sino también que el templo de la gran diosa Diana sea estimado en nada,</a:t>
            </a:r>
            <a:r>
              <a:rPr lang="es-ES" sz="2400" dirty="0">
                <a:latin typeface="Calibri"/>
              </a:rPr>
              <a:t> </a:t>
            </a:r>
            <a:r>
              <a:rPr lang="es-ES" sz="2400" dirty="0">
                <a:solidFill>
                  <a:srgbClr val="00B0F0"/>
                </a:solidFill>
                <a:latin typeface="Calibri"/>
              </a:rPr>
              <a:t>y comience a ser destruida la majestad de aquella a quien venera toda Asia, y el mundo entero. </a:t>
            </a:r>
            <a:r>
              <a:rPr lang="es-ES" sz="2400" dirty="0">
                <a:latin typeface="Calibri"/>
              </a:rPr>
              <a:t>Cuando oyeron estas cosas, se llenaron de ira, y gritaron, diciendo: ¡Grande es Diana de los efesios!</a:t>
            </a:r>
          </a:p>
        </p:txBody>
      </p:sp>
    </p:spTree>
    <p:extLst>
      <p:ext uri="{BB962C8B-B14F-4D97-AF65-F5344CB8AC3E}">
        <p14:creationId xmlns:p14="http://schemas.microsoft.com/office/powerpoint/2010/main" val="2484820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19:23, 24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Hubo por aquel tiempo un disturbio no pequeño acerca del Camino. </a:t>
            </a:r>
            <a:r>
              <a:rPr lang="es-ES" sz="2400" dirty="0">
                <a:solidFill>
                  <a:srgbClr val="00B0F0"/>
                </a:solidFill>
                <a:latin typeface="Calibri"/>
              </a:rPr>
              <a:t>Porque un platero llamado Demetrio, que hacía de plata templecillos de Diana, daba no poca ganancia a los artífices.</a:t>
            </a:r>
            <a:r>
              <a:rPr lang="es-ES" sz="2400" dirty="0">
                <a:latin typeface="Calibri"/>
              </a:rPr>
              <a:t>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7" name="1 CuadroTexto">
            <a:extLst>
              <a:ext uri="{FF2B5EF4-FFF2-40B4-BE49-F238E27FC236}">
                <a16:creationId xmlns:a16="http://schemas.microsoft.com/office/drawing/2014/main" id="{5F2EE004-DD7A-9BAA-67D4-85F9DD750687}"/>
              </a:ext>
            </a:extLst>
          </p:cNvPr>
          <p:cNvSpPr txBox="1"/>
          <p:nvPr/>
        </p:nvSpPr>
        <p:spPr>
          <a:xfrm>
            <a:off x="205007" y="5031441"/>
            <a:ext cx="51730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19:18, 19</a:t>
            </a:r>
          </a:p>
        </p:txBody>
      </p:sp>
      <p:sp>
        <p:nvSpPr>
          <p:cNvPr id="8" name="2 CuadroTexto">
            <a:extLst>
              <a:ext uri="{FF2B5EF4-FFF2-40B4-BE49-F238E27FC236}">
                <a16:creationId xmlns:a16="http://schemas.microsoft.com/office/drawing/2014/main" id="{A5B844F9-F168-8B4E-6D96-B23DEB838617}"/>
              </a:ext>
            </a:extLst>
          </p:cNvPr>
          <p:cNvSpPr txBox="1"/>
          <p:nvPr/>
        </p:nvSpPr>
        <p:spPr>
          <a:xfrm>
            <a:off x="-10484" y="5558421"/>
            <a:ext cx="9144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muchos de los que habían creído venían, confesando y dando cuenta de sus hechos. </a:t>
            </a:r>
            <a:r>
              <a:rPr lang="es-ES" sz="2400" dirty="0">
                <a:solidFill>
                  <a:srgbClr val="00B0F0"/>
                </a:solidFill>
                <a:latin typeface="Calibri"/>
              </a:rPr>
              <a:t>Asimismo muchos de los que habían practicado la magia trajeron los libros y los quemaron delante de todos; y hecha la cuenta de su precio, hallaron que era cincuenta mil piezas de plata. </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D48A60F8-7AFF-6481-9EB1-F138E613387F}"/>
              </a:ext>
            </a:extLst>
          </p:cNvPr>
          <p:cNvSpPr txBox="1"/>
          <p:nvPr/>
        </p:nvSpPr>
        <p:spPr>
          <a:xfrm>
            <a:off x="5148064" y="1333848"/>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CF8A9B-5E2F-C8FB-AAB1-502C54346DE2}"/>
              </a:ext>
            </a:extLst>
          </p:cNvPr>
          <p:cNvSpPr txBox="1"/>
          <p:nvPr/>
        </p:nvSpPr>
        <p:spPr>
          <a:xfrm>
            <a:off x="4932040" y="1796235"/>
            <a:ext cx="412946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veis y oís que este Pablo, no solamente en </a:t>
            </a:r>
            <a:r>
              <a:rPr lang="es-ES" sz="2400" dirty="0" err="1">
                <a:solidFill>
                  <a:srgbClr val="FFFF00"/>
                </a:solidFill>
                <a:latin typeface="Calibri"/>
              </a:rPr>
              <a:t>Efeso</a:t>
            </a:r>
            <a:r>
              <a:rPr lang="es-ES" sz="2400" dirty="0">
                <a:solidFill>
                  <a:srgbClr val="FFFF00"/>
                </a:solidFill>
                <a:latin typeface="Calibri"/>
              </a:rPr>
              <a:t>, sino en casi toda Asia,</a:t>
            </a:r>
            <a:r>
              <a:rPr lang="es-ES" sz="2400" dirty="0">
                <a:latin typeface="Calibri"/>
              </a:rPr>
              <a:t> </a:t>
            </a:r>
            <a:r>
              <a:rPr lang="es-ES" sz="2400" dirty="0">
                <a:solidFill>
                  <a:srgbClr val="00B0F0"/>
                </a:solidFill>
                <a:latin typeface="Calibri"/>
              </a:rPr>
              <a:t>ha apartado a muchas gentes con persuasión, </a:t>
            </a:r>
            <a:r>
              <a:rPr lang="es-ES" sz="2400" dirty="0">
                <a:solidFill>
                  <a:srgbClr val="FFFF00"/>
                </a:solidFill>
                <a:latin typeface="Calibri"/>
              </a:rPr>
              <a:t>diciendo que no son dioses los que se hacen con las manos. </a:t>
            </a:r>
          </a:p>
        </p:txBody>
      </p:sp>
      <p:sp>
        <p:nvSpPr>
          <p:cNvPr id="10" name="1 CuadroTexto">
            <a:extLst>
              <a:ext uri="{FF2B5EF4-FFF2-40B4-BE49-F238E27FC236}">
                <a16:creationId xmlns:a16="http://schemas.microsoft.com/office/drawing/2014/main" id="{A0208483-871A-197A-E1C9-EF9AC7D81874}"/>
              </a:ext>
            </a:extLst>
          </p:cNvPr>
          <p:cNvSpPr txBox="1"/>
          <p:nvPr/>
        </p:nvSpPr>
        <p:spPr>
          <a:xfrm>
            <a:off x="395536" y="1268760"/>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19:27, 28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C19CE9C-40E4-6A53-F074-761269C33774}"/>
              </a:ext>
            </a:extLst>
          </p:cNvPr>
          <p:cNvSpPr txBox="1"/>
          <p:nvPr/>
        </p:nvSpPr>
        <p:spPr>
          <a:xfrm>
            <a:off x="35496" y="1740871"/>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no solamente hay peligro de que este nuestro negocio venga a desacreditarse, sino también que el templo de la gran diosa Diana sea estimado en nada,</a:t>
            </a:r>
            <a:r>
              <a:rPr lang="es-ES" sz="2400" dirty="0">
                <a:latin typeface="Calibri"/>
              </a:rPr>
              <a:t> </a:t>
            </a:r>
            <a:r>
              <a:rPr lang="es-ES" sz="2400" dirty="0">
                <a:solidFill>
                  <a:srgbClr val="00B0F0"/>
                </a:solidFill>
                <a:latin typeface="Calibri"/>
              </a:rPr>
              <a:t>y comience a ser destruida la majestad de aquella a quien venera toda Asia, y el mundo entero. </a:t>
            </a:r>
            <a:r>
              <a:rPr lang="es-ES" sz="2400" dirty="0">
                <a:solidFill>
                  <a:srgbClr val="FFFF00"/>
                </a:solidFill>
                <a:latin typeface="Calibri"/>
              </a:rPr>
              <a:t>Cuando oyeron estas cosas, se llenaron de ira, y gritaron, diciendo: ¡Grande es Diana de los efesios!</a:t>
            </a:r>
          </a:p>
        </p:txBody>
      </p:sp>
    </p:spTree>
    <p:extLst>
      <p:ext uri="{BB962C8B-B14F-4D97-AF65-F5344CB8AC3E}">
        <p14:creationId xmlns:p14="http://schemas.microsoft.com/office/powerpoint/2010/main" val="2590594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Pero de ninguna cosa hago caso, ni estimo preciosa mi vida para mí mismo, con tal que acabe mi carrera con gozo, y el ministerio que recibí del Señor Jesús, para dar testimonio del evangelio de la gracia de Dios. 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Tree>
    <p:extLst>
      <p:ext uri="{BB962C8B-B14F-4D97-AF65-F5344CB8AC3E}">
        <p14:creationId xmlns:p14="http://schemas.microsoft.com/office/powerpoint/2010/main" val="371440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Tree>
    <p:extLst>
      <p:ext uri="{BB962C8B-B14F-4D97-AF65-F5344CB8AC3E}">
        <p14:creationId xmlns:p14="http://schemas.microsoft.com/office/powerpoint/2010/main" val="1407674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55AFCFA8-0FEE-6F64-A8BE-943F7AF57A1A}"/>
              </a:ext>
            </a:extLst>
          </p:cNvPr>
          <p:cNvSpPr txBox="1"/>
          <p:nvPr/>
        </p:nvSpPr>
        <p:spPr>
          <a:xfrm>
            <a:off x="5116252" y="1903781"/>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20:26, 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F6D9974B-7683-A26C-5E6C-F721EFD58B34}"/>
              </a:ext>
            </a:extLst>
          </p:cNvPr>
          <p:cNvSpPr txBox="1"/>
          <p:nvPr/>
        </p:nvSpPr>
        <p:spPr>
          <a:xfrm>
            <a:off x="5076056" y="2383504"/>
            <a:ext cx="391554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 tanto, yo os protesto en el día de hoy, que estoy limpio de la sangre de todos; porque no he rehuido anunciaros todo el consejo de Dios. </a:t>
            </a:r>
          </a:p>
        </p:txBody>
      </p:sp>
    </p:spTree>
    <p:extLst>
      <p:ext uri="{BB962C8B-B14F-4D97-AF65-F5344CB8AC3E}">
        <p14:creationId xmlns:p14="http://schemas.microsoft.com/office/powerpoint/2010/main" val="42902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55AFCFA8-0FEE-6F64-A8BE-943F7AF57A1A}"/>
              </a:ext>
            </a:extLst>
          </p:cNvPr>
          <p:cNvSpPr txBox="1"/>
          <p:nvPr/>
        </p:nvSpPr>
        <p:spPr>
          <a:xfrm>
            <a:off x="5116252" y="1903781"/>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20:26, 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F6D9974B-7683-A26C-5E6C-F721EFD58B34}"/>
              </a:ext>
            </a:extLst>
          </p:cNvPr>
          <p:cNvSpPr txBox="1"/>
          <p:nvPr/>
        </p:nvSpPr>
        <p:spPr>
          <a:xfrm>
            <a:off x="5076056" y="2383504"/>
            <a:ext cx="391554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tanto, yo os protesto en el día de hoy, que estoy limpio de la sangre de todos;</a:t>
            </a:r>
            <a:r>
              <a:rPr lang="es-ES" sz="2400" dirty="0">
                <a:latin typeface="Calibri"/>
              </a:rPr>
              <a:t> porque no he rehuido anunciaros todo el consejo de Dios. </a:t>
            </a:r>
          </a:p>
        </p:txBody>
      </p:sp>
    </p:spTree>
    <p:extLst>
      <p:ext uri="{BB962C8B-B14F-4D97-AF65-F5344CB8AC3E}">
        <p14:creationId xmlns:p14="http://schemas.microsoft.com/office/powerpoint/2010/main" val="1515578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3" name="1 CuadroTexto">
            <a:extLst>
              <a:ext uri="{FF2B5EF4-FFF2-40B4-BE49-F238E27FC236}">
                <a16:creationId xmlns:a16="http://schemas.microsoft.com/office/drawing/2014/main" id="{55AFCFA8-0FEE-6F64-A8BE-943F7AF57A1A}"/>
              </a:ext>
            </a:extLst>
          </p:cNvPr>
          <p:cNvSpPr txBox="1"/>
          <p:nvPr/>
        </p:nvSpPr>
        <p:spPr>
          <a:xfrm>
            <a:off x="5116252" y="1903781"/>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20:26, 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F6D9974B-7683-A26C-5E6C-F721EFD58B34}"/>
              </a:ext>
            </a:extLst>
          </p:cNvPr>
          <p:cNvSpPr txBox="1"/>
          <p:nvPr/>
        </p:nvSpPr>
        <p:spPr>
          <a:xfrm>
            <a:off x="5076056" y="2383504"/>
            <a:ext cx="391554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tanto, yo os protesto en el día de hoy, que estoy limpio de la sangre de todos;</a:t>
            </a:r>
            <a:r>
              <a:rPr lang="es-ES" sz="2400" dirty="0">
                <a:latin typeface="Calibri"/>
              </a:rPr>
              <a:t> </a:t>
            </a:r>
            <a:r>
              <a:rPr lang="es-ES" sz="2400" dirty="0">
                <a:solidFill>
                  <a:srgbClr val="00B0F0"/>
                </a:solidFill>
                <a:latin typeface="Calibri"/>
              </a:rPr>
              <a:t>porque no he rehuido anunciaros todo el consejo de Dios. </a:t>
            </a:r>
          </a:p>
        </p:txBody>
      </p:sp>
      <p:sp>
        <p:nvSpPr>
          <p:cNvPr id="8" name="2 CuadroTexto">
            <a:extLst>
              <a:ext uri="{FF2B5EF4-FFF2-40B4-BE49-F238E27FC236}">
                <a16:creationId xmlns:a16="http://schemas.microsoft.com/office/drawing/2014/main" id="{0660F2BA-C161-AD3A-F543-7C1983F0892F}"/>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93802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latin typeface="Calibri"/>
              </a:rPr>
              <a:t>Por tanto, mirad por vosotros, y por todo el rebaño en que el Espíritu Santo os ha puesto por obispos, para apacentar la iglesia del Señor, la cual él ganó por su propia sangre. Porque yo sé que después de mi partida entrarán en medio de vosotros lobos rapaces, que no perdonarán al rebaño. 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07124ECC-CD0D-37FB-9DC6-29CFCBE0EAA8}"/>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98B9753D-A47F-93DA-B905-B305BA881391}"/>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3" name="2 CuadroTexto">
            <a:extLst>
              <a:ext uri="{FF2B5EF4-FFF2-40B4-BE49-F238E27FC236}">
                <a16:creationId xmlns:a16="http://schemas.microsoft.com/office/drawing/2014/main" id="{64330FED-B837-7CE6-5814-51F01930C86D}"/>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136871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 </a:t>
            </a:r>
            <a:r>
              <a:rPr lang="es-ES" sz="2300" dirty="0">
                <a:latin typeface="Calibri"/>
              </a:rPr>
              <a:t>y por todo el rebaño en que el Espíritu Santo os ha puesto por obispos, para apacentar la iglesia del Señor, la cual él ganó por su propia sangre.</a:t>
            </a:r>
            <a:r>
              <a:rPr lang="es-ES" sz="2300" dirty="0">
                <a:solidFill>
                  <a:srgbClr val="FFFF00"/>
                </a:solidFill>
                <a:latin typeface="Calibri"/>
              </a:rPr>
              <a:t> </a:t>
            </a:r>
            <a:r>
              <a:rPr lang="es-ES" sz="2300" dirty="0">
                <a:latin typeface="Calibri"/>
              </a:rPr>
              <a:t>Porque yo sé que después de mi partida entrarán en medio de vosotros lobos rapaces, que no perdonarán al rebaño. 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5EE0ACB6-0AAC-C70B-81AB-E644F5AAEBC3}"/>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FBA7990D-39AF-07AB-A3BA-C62C74935191}"/>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3" name="2 CuadroTexto">
            <a:extLst>
              <a:ext uri="{FF2B5EF4-FFF2-40B4-BE49-F238E27FC236}">
                <a16:creationId xmlns:a16="http://schemas.microsoft.com/office/drawing/2014/main" id="{66A22D1A-560A-24F9-A0B2-D6557B9E61F9}"/>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2251578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latin typeface="Calibri"/>
              </a:rPr>
              <a:t>para apacentar la iglesia del Señor, la cual él ganó por su propia sangre.</a:t>
            </a:r>
            <a:r>
              <a:rPr lang="es-ES" sz="2300" dirty="0">
                <a:solidFill>
                  <a:srgbClr val="FFFF00"/>
                </a:solidFill>
                <a:latin typeface="Calibri"/>
              </a:rPr>
              <a:t> </a:t>
            </a:r>
            <a:r>
              <a:rPr lang="es-ES" sz="2300" dirty="0">
                <a:latin typeface="Calibri"/>
              </a:rPr>
              <a:t>Porque yo sé que después de mi partida entrarán en medio de vosotros lobos rapaces, que no perdonarán al rebaño. 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DC5F648C-AEB3-AD24-5199-FFD011FA58B9}"/>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EB35A292-C432-E2EA-EBFB-DEA648690CE4}"/>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3" name="2 CuadroTexto">
            <a:extLst>
              <a:ext uri="{FF2B5EF4-FFF2-40B4-BE49-F238E27FC236}">
                <a16:creationId xmlns:a16="http://schemas.microsoft.com/office/drawing/2014/main" id="{193D0A44-006A-562A-030A-297C7B060A9C}"/>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65566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latin typeface="Calibri"/>
              </a:rPr>
              <a:t>Porque yo sé que después de mi partida entrarán en medio de vosotros lobos rapaces, que no perdonarán al rebaño. 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DC899AAB-A7E9-6001-4D3B-0BCC4CEAAE78}"/>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EBD830D4-6CB0-BB03-43A8-3603C1A95F17}"/>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3" name="TextBox 12">
            <a:extLst>
              <a:ext uri="{FF2B5EF4-FFF2-40B4-BE49-F238E27FC236}">
                <a16:creationId xmlns:a16="http://schemas.microsoft.com/office/drawing/2014/main" id="{C0240623-4CB1-2BE9-B6A2-3270D7DF2D4D}"/>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3" name="2 CuadroTexto">
            <a:extLst>
              <a:ext uri="{FF2B5EF4-FFF2-40B4-BE49-F238E27FC236}">
                <a16:creationId xmlns:a16="http://schemas.microsoft.com/office/drawing/2014/main" id="{7A59844A-37B8-5732-7923-5360694B6CB6}"/>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404704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solidFill>
                  <a:srgbClr val="00B0F0"/>
                </a:solidFill>
                <a:latin typeface="Calibri"/>
              </a:rPr>
              <a:t>Porque yo sé que después de mi partida entrarán en medio de vosotros lobos rapaces, que no perdonarán al rebaño. </a:t>
            </a:r>
            <a:r>
              <a:rPr lang="es-ES" sz="2300" dirty="0">
                <a:latin typeface="Calibri"/>
              </a:rPr>
              <a:t>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F5B2FE86-3249-AFB8-B480-3A90ABB8609E}"/>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C96C664D-8B15-F057-3047-EA399F60486F}"/>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3" name="TextBox 12">
            <a:extLst>
              <a:ext uri="{FF2B5EF4-FFF2-40B4-BE49-F238E27FC236}">
                <a16:creationId xmlns:a16="http://schemas.microsoft.com/office/drawing/2014/main" id="{341B89D3-2FF3-5B2F-034F-54856EA0C41A}"/>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14" name="TextBox 13">
            <a:extLst>
              <a:ext uri="{FF2B5EF4-FFF2-40B4-BE49-F238E27FC236}">
                <a16:creationId xmlns:a16="http://schemas.microsoft.com/office/drawing/2014/main" id="{AFE8E4AC-11A7-1510-3B52-D2B3B29A3C77}"/>
              </a:ext>
            </a:extLst>
          </p:cNvPr>
          <p:cNvSpPr txBox="1"/>
          <p:nvPr/>
        </p:nvSpPr>
        <p:spPr>
          <a:xfrm>
            <a:off x="5291573" y="3030983"/>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Vendrán falsos maestros</a:t>
            </a:r>
          </a:p>
        </p:txBody>
      </p:sp>
      <p:sp>
        <p:nvSpPr>
          <p:cNvPr id="7" name="2 CuadroTexto">
            <a:extLst>
              <a:ext uri="{FF2B5EF4-FFF2-40B4-BE49-F238E27FC236}">
                <a16:creationId xmlns:a16="http://schemas.microsoft.com/office/drawing/2014/main" id="{79F88163-905A-C86B-85CE-4A99E9F1E145}"/>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113503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solidFill>
                  <a:srgbClr val="00B0F0"/>
                </a:solidFill>
                <a:latin typeface="Calibri"/>
              </a:rPr>
              <a:t>Porque yo sé que después de mi partida entrarán en medio de vosotros lobos rapaces, que no perdonarán al rebaño. </a:t>
            </a:r>
            <a:r>
              <a:rPr lang="es-ES" sz="2300" dirty="0">
                <a:solidFill>
                  <a:srgbClr val="FFFF00"/>
                </a:solidFill>
                <a:latin typeface="Calibri"/>
              </a:rPr>
              <a:t>Y de vosotros mismos se levantarán hombres que hablen cosas perversas para arrastrar tras sí a los discípulos. </a:t>
            </a:r>
          </a:p>
        </p:txBody>
      </p:sp>
      <p:sp>
        <p:nvSpPr>
          <p:cNvPr id="11" name="TextBox 10">
            <a:extLst>
              <a:ext uri="{FF2B5EF4-FFF2-40B4-BE49-F238E27FC236}">
                <a16:creationId xmlns:a16="http://schemas.microsoft.com/office/drawing/2014/main" id="{780625F0-BF77-CC0F-CB54-56EB2BCE3EF3}"/>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2" name="TextBox 11">
            <a:extLst>
              <a:ext uri="{FF2B5EF4-FFF2-40B4-BE49-F238E27FC236}">
                <a16:creationId xmlns:a16="http://schemas.microsoft.com/office/drawing/2014/main" id="{EEBC9BA2-E00D-6A7A-6CF3-B5667E6AF103}"/>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3" name="TextBox 12">
            <a:extLst>
              <a:ext uri="{FF2B5EF4-FFF2-40B4-BE49-F238E27FC236}">
                <a16:creationId xmlns:a16="http://schemas.microsoft.com/office/drawing/2014/main" id="{FB683741-680F-2914-9A74-C45C1CDBBE59}"/>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14" name="TextBox 13">
            <a:extLst>
              <a:ext uri="{FF2B5EF4-FFF2-40B4-BE49-F238E27FC236}">
                <a16:creationId xmlns:a16="http://schemas.microsoft.com/office/drawing/2014/main" id="{098D4419-63D7-E1E6-E5B0-5C0A5C2464F2}"/>
              </a:ext>
            </a:extLst>
          </p:cNvPr>
          <p:cNvSpPr txBox="1"/>
          <p:nvPr/>
        </p:nvSpPr>
        <p:spPr>
          <a:xfrm>
            <a:off x="5291573" y="3030983"/>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Vendrán falsos maestros</a:t>
            </a:r>
          </a:p>
        </p:txBody>
      </p:sp>
      <p:sp>
        <p:nvSpPr>
          <p:cNvPr id="15" name="TextBox 14">
            <a:extLst>
              <a:ext uri="{FF2B5EF4-FFF2-40B4-BE49-F238E27FC236}">
                <a16:creationId xmlns:a16="http://schemas.microsoft.com/office/drawing/2014/main" id="{1786A973-F98D-9C7F-45B9-4CAA78F0EE21}"/>
              </a:ext>
            </a:extLst>
          </p:cNvPr>
          <p:cNvSpPr txBox="1"/>
          <p:nvPr/>
        </p:nvSpPr>
        <p:spPr>
          <a:xfrm>
            <a:off x="5291573" y="3361981"/>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Personas de su grupo=engañaran</a:t>
            </a:r>
          </a:p>
        </p:txBody>
      </p:sp>
      <p:sp>
        <p:nvSpPr>
          <p:cNvPr id="3" name="2 CuadroTexto">
            <a:extLst>
              <a:ext uri="{FF2B5EF4-FFF2-40B4-BE49-F238E27FC236}">
                <a16:creationId xmlns:a16="http://schemas.microsoft.com/office/drawing/2014/main" id="{24BC358C-E0E4-1776-2046-7FEF26D66098}"/>
              </a:ext>
            </a:extLst>
          </p:cNvPr>
          <p:cNvSpPr txBox="1"/>
          <p:nvPr/>
        </p:nvSpPr>
        <p:spPr>
          <a:xfrm>
            <a:off x="54306" y="5759300"/>
            <a:ext cx="8964488" cy="984693"/>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400" dirty="0">
                <a:latin typeface="Calibri"/>
              </a:rPr>
              <a:t>Declaro hoy que he sido fiel. Si alguien sufre la muerte eterna, no será mi culpa, porque no me eché para atrás a la hora de declarar todo lo que Dios quiere que ustedes sepan (NTV). </a:t>
            </a:r>
          </a:p>
        </p:txBody>
      </p:sp>
    </p:spTree>
    <p:extLst>
      <p:ext uri="{BB962C8B-B14F-4D97-AF65-F5344CB8AC3E}">
        <p14:creationId xmlns:p14="http://schemas.microsoft.com/office/powerpoint/2010/main" val="59082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solidFill>
                  <a:srgbClr val="00B0F0"/>
                </a:solidFill>
                <a:latin typeface="Calibri"/>
              </a:rPr>
              <a:t>Porque yo sé que después de mi partida entrarán en medio de vosotros lobos rapaces, que no perdonarán al rebaño. </a:t>
            </a:r>
            <a:r>
              <a:rPr lang="es-ES" sz="2300" dirty="0">
                <a:solidFill>
                  <a:srgbClr val="FFFF00"/>
                </a:solidFill>
                <a:latin typeface="Calibri"/>
              </a:rPr>
              <a:t>Y de vosotros mismos se levantarán hombres que hablen cosas perversas para arrastrar tras sí a los discípulos. </a:t>
            </a:r>
          </a:p>
        </p:txBody>
      </p:sp>
      <p:sp>
        <p:nvSpPr>
          <p:cNvPr id="11" name="1 CuadroTexto">
            <a:extLst>
              <a:ext uri="{FF2B5EF4-FFF2-40B4-BE49-F238E27FC236}">
                <a16:creationId xmlns:a16="http://schemas.microsoft.com/office/drawing/2014/main" id="{F6BB768D-AF25-08B8-2506-4AD7362EF418}"/>
              </a:ext>
            </a:extLst>
          </p:cNvPr>
          <p:cNvSpPr txBox="1"/>
          <p:nvPr/>
        </p:nvSpPr>
        <p:spPr>
          <a:xfrm>
            <a:off x="2798440" y="5522207"/>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CA599BAA-4033-78F8-4FDC-0990538A88A6}"/>
              </a:ext>
            </a:extLst>
          </p:cNvPr>
          <p:cNvSpPr txBox="1"/>
          <p:nvPr/>
        </p:nvSpPr>
        <p:spPr>
          <a:xfrm>
            <a:off x="-17748" y="6046864"/>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 tanto, velad, acordándoos que por tres años, de noche y de día, no he cesado de amonestar con lágrimas a cada uno. </a:t>
            </a:r>
          </a:p>
        </p:txBody>
      </p:sp>
      <p:sp>
        <p:nvSpPr>
          <p:cNvPr id="13" name="TextBox 12">
            <a:extLst>
              <a:ext uri="{FF2B5EF4-FFF2-40B4-BE49-F238E27FC236}">
                <a16:creationId xmlns:a16="http://schemas.microsoft.com/office/drawing/2014/main" id="{A52E2AD7-ED86-6C9C-E315-A31382D38287}"/>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4" name="TextBox 13">
            <a:extLst>
              <a:ext uri="{FF2B5EF4-FFF2-40B4-BE49-F238E27FC236}">
                <a16:creationId xmlns:a16="http://schemas.microsoft.com/office/drawing/2014/main" id="{87047931-827F-3EF1-E060-9C676EFC34C9}"/>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5" name="TextBox 14">
            <a:extLst>
              <a:ext uri="{FF2B5EF4-FFF2-40B4-BE49-F238E27FC236}">
                <a16:creationId xmlns:a16="http://schemas.microsoft.com/office/drawing/2014/main" id="{10EEC118-93A9-EA26-B632-3526ABBF3161}"/>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16" name="TextBox 15">
            <a:extLst>
              <a:ext uri="{FF2B5EF4-FFF2-40B4-BE49-F238E27FC236}">
                <a16:creationId xmlns:a16="http://schemas.microsoft.com/office/drawing/2014/main" id="{BBE2119D-D13C-1D5C-7C48-714B24BD84D3}"/>
              </a:ext>
            </a:extLst>
          </p:cNvPr>
          <p:cNvSpPr txBox="1"/>
          <p:nvPr/>
        </p:nvSpPr>
        <p:spPr>
          <a:xfrm>
            <a:off x="5291573" y="3030983"/>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Vendrán falsos maestros</a:t>
            </a:r>
          </a:p>
        </p:txBody>
      </p:sp>
      <p:sp>
        <p:nvSpPr>
          <p:cNvPr id="17" name="TextBox 16">
            <a:extLst>
              <a:ext uri="{FF2B5EF4-FFF2-40B4-BE49-F238E27FC236}">
                <a16:creationId xmlns:a16="http://schemas.microsoft.com/office/drawing/2014/main" id="{B41FCB82-69F4-8A78-B118-5F81FE69380B}"/>
              </a:ext>
            </a:extLst>
          </p:cNvPr>
          <p:cNvSpPr txBox="1"/>
          <p:nvPr/>
        </p:nvSpPr>
        <p:spPr>
          <a:xfrm>
            <a:off x="5291573" y="3361981"/>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Personas de su grupo=engañaran</a:t>
            </a:r>
          </a:p>
        </p:txBody>
      </p:sp>
    </p:spTree>
    <p:extLst>
      <p:ext uri="{BB962C8B-B14F-4D97-AF65-F5344CB8AC3E}">
        <p14:creationId xmlns:p14="http://schemas.microsoft.com/office/powerpoint/2010/main" val="39367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solidFill>
                  <a:srgbClr val="00B0F0"/>
                </a:solidFill>
                <a:latin typeface="Calibri"/>
              </a:rPr>
              <a:t>Porque yo sé que después de mi partida entrarán en medio de vosotros lobos rapaces, que no perdonarán al rebaño. </a:t>
            </a:r>
            <a:r>
              <a:rPr lang="es-ES" sz="2300" dirty="0">
                <a:solidFill>
                  <a:srgbClr val="FFFF00"/>
                </a:solidFill>
                <a:latin typeface="Calibri"/>
              </a:rPr>
              <a:t>Y de vosotros mismos se levantarán hombres que hablen cosas perversas para arrastrar tras sí a los discípulos. </a:t>
            </a:r>
          </a:p>
        </p:txBody>
      </p:sp>
      <p:sp>
        <p:nvSpPr>
          <p:cNvPr id="11" name="1 CuadroTexto">
            <a:extLst>
              <a:ext uri="{FF2B5EF4-FFF2-40B4-BE49-F238E27FC236}">
                <a16:creationId xmlns:a16="http://schemas.microsoft.com/office/drawing/2014/main" id="{F6BB768D-AF25-08B8-2506-4AD7362EF418}"/>
              </a:ext>
            </a:extLst>
          </p:cNvPr>
          <p:cNvSpPr txBox="1"/>
          <p:nvPr/>
        </p:nvSpPr>
        <p:spPr>
          <a:xfrm>
            <a:off x="2798440" y="5522207"/>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CA599BAA-4033-78F8-4FDC-0990538A88A6}"/>
              </a:ext>
            </a:extLst>
          </p:cNvPr>
          <p:cNvSpPr txBox="1"/>
          <p:nvPr/>
        </p:nvSpPr>
        <p:spPr>
          <a:xfrm>
            <a:off x="-17748" y="6046864"/>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tanto, velad, </a:t>
            </a:r>
            <a:r>
              <a:rPr lang="es-ES" sz="2400" dirty="0">
                <a:latin typeface="Calibri"/>
              </a:rPr>
              <a:t>acordándoos que por tres años, de noche y de día, no he cesado de amonestar con lágrimas a cada uno. </a:t>
            </a:r>
          </a:p>
        </p:txBody>
      </p:sp>
      <p:sp>
        <p:nvSpPr>
          <p:cNvPr id="8" name="TextBox 7">
            <a:extLst>
              <a:ext uri="{FF2B5EF4-FFF2-40B4-BE49-F238E27FC236}">
                <a16:creationId xmlns:a16="http://schemas.microsoft.com/office/drawing/2014/main" id="{6875ACCA-B862-1310-6EC6-5EE26C332C12}"/>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3" name="TextBox 12">
            <a:extLst>
              <a:ext uri="{FF2B5EF4-FFF2-40B4-BE49-F238E27FC236}">
                <a16:creationId xmlns:a16="http://schemas.microsoft.com/office/drawing/2014/main" id="{A92A0833-EB35-E276-C92A-8A44C9E15BEF}"/>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4" name="TextBox 13">
            <a:extLst>
              <a:ext uri="{FF2B5EF4-FFF2-40B4-BE49-F238E27FC236}">
                <a16:creationId xmlns:a16="http://schemas.microsoft.com/office/drawing/2014/main" id="{7047E93D-9EF8-BD8A-B72A-44D6613A2A86}"/>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15" name="TextBox 14">
            <a:extLst>
              <a:ext uri="{FF2B5EF4-FFF2-40B4-BE49-F238E27FC236}">
                <a16:creationId xmlns:a16="http://schemas.microsoft.com/office/drawing/2014/main" id="{1E9372DC-5590-5A99-1BEC-CFE4510125E6}"/>
              </a:ext>
            </a:extLst>
          </p:cNvPr>
          <p:cNvSpPr txBox="1"/>
          <p:nvPr/>
        </p:nvSpPr>
        <p:spPr>
          <a:xfrm>
            <a:off x="5291573" y="3030983"/>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Vendrán falsos maestros</a:t>
            </a:r>
          </a:p>
        </p:txBody>
      </p:sp>
      <p:sp>
        <p:nvSpPr>
          <p:cNvPr id="16" name="TextBox 15">
            <a:extLst>
              <a:ext uri="{FF2B5EF4-FFF2-40B4-BE49-F238E27FC236}">
                <a16:creationId xmlns:a16="http://schemas.microsoft.com/office/drawing/2014/main" id="{0E74E358-0789-BB28-0C40-1D2EFC85FC2D}"/>
              </a:ext>
            </a:extLst>
          </p:cNvPr>
          <p:cNvSpPr txBox="1"/>
          <p:nvPr/>
        </p:nvSpPr>
        <p:spPr>
          <a:xfrm>
            <a:off x="5291573" y="3361981"/>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Personas de su grupo=engañaran</a:t>
            </a:r>
          </a:p>
        </p:txBody>
      </p:sp>
    </p:spTree>
    <p:extLst>
      <p:ext uri="{BB962C8B-B14F-4D97-AF65-F5344CB8AC3E}">
        <p14:creationId xmlns:p14="http://schemas.microsoft.com/office/powerpoint/2010/main" val="2824654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Hechos 20:24, 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de ninguna cosa hago caso, ni estimo preciosa mi vida para mí mismo, con tal que acabe mi carrera con gozo, y el ministerio que recibí del Señor Jesús, para dar testimonio del evangelio de la gracia de Dios.</a:t>
            </a:r>
            <a:r>
              <a:rPr lang="es-ES" sz="2400" dirty="0">
                <a:latin typeface="Calibri"/>
              </a:rPr>
              <a:t> </a:t>
            </a:r>
            <a:r>
              <a:rPr lang="es-ES" sz="2400" dirty="0">
                <a:solidFill>
                  <a:srgbClr val="00B0F0"/>
                </a:solidFill>
                <a:latin typeface="Calibri"/>
              </a:rPr>
              <a:t>Y ahora, he aquí, yo sé que ninguno de todos vosotros, entre quienes he pasado predicando el reino de Dios, verá más mi rostro.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9" name="1 CuadroTexto">
            <a:extLst>
              <a:ext uri="{FF2B5EF4-FFF2-40B4-BE49-F238E27FC236}">
                <a16:creationId xmlns:a16="http://schemas.microsoft.com/office/drawing/2014/main" id="{F0AC2DC2-8414-501D-4167-63B47E4962C1}"/>
              </a:ext>
            </a:extLst>
          </p:cNvPr>
          <p:cNvSpPr txBox="1"/>
          <p:nvPr/>
        </p:nvSpPr>
        <p:spPr>
          <a:xfrm>
            <a:off x="385192" y="1844824"/>
            <a:ext cx="38987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20:28-30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EE7ECD0-EEF3-E081-C629-F3D605D7A11D}"/>
              </a:ext>
            </a:extLst>
          </p:cNvPr>
          <p:cNvSpPr txBox="1"/>
          <p:nvPr/>
        </p:nvSpPr>
        <p:spPr>
          <a:xfrm>
            <a:off x="-36512" y="2308018"/>
            <a:ext cx="4792724" cy="3065198"/>
          </a:xfrm>
          <a:prstGeom prst="rect">
            <a:avLst/>
          </a:prstGeom>
          <a:noFill/>
        </p:spPr>
        <p:txBody>
          <a:bodyPr wrap="square" rtlCol="0">
            <a:spAutoFit/>
          </a:bodyPr>
          <a:lstStyle/>
          <a:p>
            <a:pPr algn="ctr" fontAlgn="auto">
              <a:lnSpc>
                <a:spcPts val="2100"/>
              </a:lnSpc>
              <a:spcBef>
                <a:spcPts val="0"/>
              </a:spcBef>
              <a:spcAft>
                <a:spcPts val="0"/>
              </a:spcAft>
            </a:pPr>
            <a:r>
              <a:rPr lang="es-ES" sz="2300" dirty="0">
                <a:solidFill>
                  <a:srgbClr val="FFFF00"/>
                </a:solidFill>
                <a:latin typeface="Calibri"/>
              </a:rPr>
              <a:t>Por tanto, mirad por vosotros</a:t>
            </a:r>
            <a:r>
              <a:rPr lang="es-ES" sz="2300" dirty="0">
                <a:solidFill>
                  <a:srgbClr val="00B0F0"/>
                </a:solidFill>
                <a:latin typeface="Calibri"/>
              </a:rPr>
              <a:t>, y por todo el rebaño en que el Espíritu Santo os ha puesto por obispos, </a:t>
            </a:r>
            <a:r>
              <a:rPr lang="es-ES" sz="2300" dirty="0">
                <a:solidFill>
                  <a:srgbClr val="FFFF00"/>
                </a:solidFill>
                <a:latin typeface="Calibri"/>
              </a:rPr>
              <a:t>para apacentar la iglesia del Señor, la cual él ganó por su propia sangre. </a:t>
            </a:r>
            <a:r>
              <a:rPr lang="es-ES" sz="2300" dirty="0">
                <a:solidFill>
                  <a:srgbClr val="00B0F0"/>
                </a:solidFill>
                <a:latin typeface="Calibri"/>
              </a:rPr>
              <a:t>Porque yo sé que después de mi partida entrarán en medio de vosotros lobos rapaces, que no perdonarán al rebaño. </a:t>
            </a:r>
            <a:r>
              <a:rPr lang="es-ES" sz="2300" dirty="0">
                <a:solidFill>
                  <a:srgbClr val="FFFF00"/>
                </a:solidFill>
                <a:latin typeface="Calibri"/>
              </a:rPr>
              <a:t>Y de vosotros mismos se levantarán hombres que hablen cosas perversas para arrastrar tras sí a los discípulos. </a:t>
            </a:r>
          </a:p>
        </p:txBody>
      </p:sp>
      <p:sp>
        <p:nvSpPr>
          <p:cNvPr id="11" name="1 CuadroTexto">
            <a:extLst>
              <a:ext uri="{FF2B5EF4-FFF2-40B4-BE49-F238E27FC236}">
                <a16:creationId xmlns:a16="http://schemas.microsoft.com/office/drawing/2014/main" id="{F6BB768D-AF25-08B8-2506-4AD7362EF418}"/>
              </a:ext>
            </a:extLst>
          </p:cNvPr>
          <p:cNvSpPr txBox="1"/>
          <p:nvPr/>
        </p:nvSpPr>
        <p:spPr>
          <a:xfrm>
            <a:off x="2798440" y="5522207"/>
            <a:ext cx="39155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Hechos 20:31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CA599BAA-4033-78F8-4FDC-0990538A88A6}"/>
              </a:ext>
            </a:extLst>
          </p:cNvPr>
          <p:cNvSpPr txBox="1"/>
          <p:nvPr/>
        </p:nvSpPr>
        <p:spPr>
          <a:xfrm>
            <a:off x="-17748" y="6046864"/>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tanto, velad, </a:t>
            </a:r>
            <a:r>
              <a:rPr lang="es-ES" sz="2400" dirty="0">
                <a:solidFill>
                  <a:srgbClr val="00B0F0"/>
                </a:solidFill>
                <a:latin typeface="Calibri"/>
              </a:rPr>
              <a:t>acordándoos que por tres años, de noche y de día, no he cesado de amonestar con lágrimas a cada uno. </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13" name="TextBox 12">
            <a:extLst>
              <a:ext uri="{FF2B5EF4-FFF2-40B4-BE49-F238E27FC236}">
                <a16:creationId xmlns:a16="http://schemas.microsoft.com/office/drawing/2014/main" id="{61DD97BD-85E5-0B1F-2E4B-D1F5E3578134}"/>
              </a:ext>
            </a:extLst>
          </p:cNvPr>
          <p:cNvSpPr txBox="1"/>
          <p:nvPr/>
        </p:nvSpPr>
        <p:spPr>
          <a:xfrm>
            <a:off x="5004048" y="370143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Velen</a:t>
            </a:r>
          </a:p>
        </p:txBody>
      </p:sp>
      <p:sp>
        <p:nvSpPr>
          <p:cNvPr id="14" name="TextBox 13">
            <a:extLst>
              <a:ext uri="{FF2B5EF4-FFF2-40B4-BE49-F238E27FC236}">
                <a16:creationId xmlns:a16="http://schemas.microsoft.com/office/drawing/2014/main" id="{BEE02A3C-2FBC-BA81-E6B5-48609BA2DF4F}"/>
              </a:ext>
            </a:extLst>
          </p:cNvPr>
          <p:cNvSpPr txBox="1"/>
          <p:nvPr/>
        </p:nvSpPr>
        <p:spPr>
          <a:xfrm>
            <a:off x="5004048" y="1971583"/>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Les he predicado el evangelio</a:t>
            </a:r>
          </a:p>
        </p:txBody>
      </p:sp>
      <p:sp>
        <p:nvSpPr>
          <p:cNvPr id="15" name="TextBox 14">
            <a:extLst>
              <a:ext uri="{FF2B5EF4-FFF2-40B4-BE49-F238E27FC236}">
                <a16:creationId xmlns:a16="http://schemas.microsoft.com/office/drawing/2014/main" id="{9CFEC729-6DCF-B642-38C2-C31CED864B56}"/>
              </a:ext>
            </a:extLst>
          </p:cNvPr>
          <p:cNvSpPr txBox="1"/>
          <p:nvPr/>
        </p:nvSpPr>
        <p:spPr>
          <a:xfrm>
            <a:off x="5004048" y="2343251"/>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Si se pierden no es mi culpa</a:t>
            </a:r>
          </a:p>
        </p:txBody>
      </p:sp>
      <p:sp>
        <p:nvSpPr>
          <p:cNvPr id="16" name="TextBox 15">
            <a:extLst>
              <a:ext uri="{FF2B5EF4-FFF2-40B4-BE49-F238E27FC236}">
                <a16:creationId xmlns:a16="http://schemas.microsoft.com/office/drawing/2014/main" id="{B705F6CA-7EDD-DEB4-7873-11609B8C97F1}"/>
              </a:ext>
            </a:extLst>
          </p:cNvPr>
          <p:cNvSpPr txBox="1"/>
          <p:nvPr/>
        </p:nvSpPr>
        <p:spPr>
          <a:xfrm>
            <a:off x="5004048" y="2674249"/>
            <a:ext cx="3852428" cy="339452"/>
          </a:xfrm>
          <a:prstGeom prst="rect">
            <a:avLst/>
          </a:prstGeom>
          <a:solidFill>
            <a:schemeClr val="accent3">
              <a:lumMod val="20000"/>
              <a:lumOff val="8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Cuídense y cuiden a la iglesia</a:t>
            </a:r>
          </a:p>
        </p:txBody>
      </p:sp>
      <p:sp>
        <p:nvSpPr>
          <p:cNvPr id="17" name="TextBox 16">
            <a:extLst>
              <a:ext uri="{FF2B5EF4-FFF2-40B4-BE49-F238E27FC236}">
                <a16:creationId xmlns:a16="http://schemas.microsoft.com/office/drawing/2014/main" id="{755D97C3-7108-FFDF-C678-368AED14813E}"/>
              </a:ext>
            </a:extLst>
          </p:cNvPr>
          <p:cNvSpPr txBox="1"/>
          <p:nvPr/>
        </p:nvSpPr>
        <p:spPr>
          <a:xfrm>
            <a:off x="5291573" y="3030983"/>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Vendrán falsos maestros</a:t>
            </a:r>
          </a:p>
        </p:txBody>
      </p:sp>
      <p:sp>
        <p:nvSpPr>
          <p:cNvPr id="18" name="TextBox 17">
            <a:extLst>
              <a:ext uri="{FF2B5EF4-FFF2-40B4-BE49-F238E27FC236}">
                <a16:creationId xmlns:a16="http://schemas.microsoft.com/office/drawing/2014/main" id="{6B162DA5-0E9C-FD27-21A4-908320C03EF0}"/>
              </a:ext>
            </a:extLst>
          </p:cNvPr>
          <p:cNvSpPr txBox="1"/>
          <p:nvPr/>
        </p:nvSpPr>
        <p:spPr>
          <a:xfrm>
            <a:off x="5291573" y="3361981"/>
            <a:ext cx="385242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Personas de su grupo=engañaran</a:t>
            </a:r>
          </a:p>
        </p:txBody>
      </p:sp>
    </p:spTree>
    <p:extLst>
      <p:ext uri="{BB962C8B-B14F-4D97-AF65-F5344CB8AC3E}">
        <p14:creationId xmlns:p14="http://schemas.microsoft.com/office/powerpoint/2010/main" val="214533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19" name="1 CuadroTexto">
            <a:extLst>
              <a:ext uri="{FF2B5EF4-FFF2-40B4-BE49-F238E27FC236}">
                <a16:creationId xmlns:a16="http://schemas.microsoft.com/office/drawing/2014/main" id="{566D1A7C-C089-5F0F-2EA7-B7389B95F2C4}"/>
              </a:ext>
            </a:extLst>
          </p:cNvPr>
          <p:cNvSpPr txBox="1"/>
          <p:nvPr/>
        </p:nvSpPr>
        <p:spPr>
          <a:xfrm>
            <a:off x="1187624" y="4884888"/>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4:1-4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FFC246E0-5A7C-919C-5C31-7F94863EC307}"/>
              </a:ext>
            </a:extLst>
          </p:cNvPr>
          <p:cNvSpPr txBox="1"/>
          <p:nvPr/>
        </p:nvSpPr>
        <p:spPr>
          <a:xfrm>
            <a:off x="-108520" y="5341247"/>
            <a:ext cx="9433048" cy="1510285"/>
          </a:xfrm>
          <a:prstGeom prst="rect">
            <a:avLst/>
          </a:prstGeom>
          <a:noFill/>
        </p:spPr>
        <p:txBody>
          <a:bodyPr wrap="square" rtlCol="0">
            <a:spAutoFit/>
          </a:bodyPr>
          <a:lstStyle/>
          <a:p>
            <a:pPr algn="ctr" fontAlgn="auto">
              <a:lnSpc>
                <a:spcPts val="2200"/>
              </a:lnSpc>
              <a:spcBef>
                <a:spcPts val="0"/>
              </a:spcBef>
              <a:spcAft>
                <a:spcPts val="0"/>
              </a:spcAft>
            </a:pPr>
            <a:r>
              <a:rPr lang="es-ES" sz="2300" dirty="0">
                <a:latin typeface="Calibri"/>
              </a:rPr>
              <a:t>Yo</a:t>
            </a:r>
            <a:r>
              <a:rPr lang="es-ES" sz="2300" spc="-150" dirty="0">
                <a:latin typeface="Calibri"/>
              </a:rPr>
              <a:t> </a:t>
            </a:r>
            <a:r>
              <a:rPr lang="es-ES" sz="2300" dirty="0">
                <a:latin typeface="Calibri"/>
              </a:rPr>
              <a:t>pues,</a:t>
            </a:r>
            <a:r>
              <a:rPr lang="es-ES" sz="2300" spc="-150" dirty="0">
                <a:latin typeface="Calibri"/>
              </a:rPr>
              <a:t> </a:t>
            </a:r>
            <a:r>
              <a:rPr lang="es-ES" sz="2300" dirty="0">
                <a:latin typeface="Calibri"/>
              </a:rPr>
              <a:t>preso</a:t>
            </a:r>
            <a:r>
              <a:rPr lang="es-ES" sz="2300" spc="-150" dirty="0">
                <a:latin typeface="Calibri"/>
              </a:rPr>
              <a:t> </a:t>
            </a:r>
            <a:r>
              <a:rPr lang="es-ES" sz="2300" dirty="0">
                <a:latin typeface="Calibri"/>
              </a:rPr>
              <a:t>en</a:t>
            </a:r>
            <a:r>
              <a:rPr lang="es-ES" sz="2300" spc="-150" dirty="0">
                <a:latin typeface="Calibri"/>
              </a:rPr>
              <a:t> </a:t>
            </a:r>
            <a:r>
              <a:rPr lang="es-ES" sz="2300" dirty="0">
                <a:latin typeface="Calibri"/>
              </a:rPr>
              <a:t>el</a:t>
            </a:r>
            <a:r>
              <a:rPr lang="es-ES" sz="2300" spc="-150" dirty="0">
                <a:latin typeface="Calibri"/>
              </a:rPr>
              <a:t> </a:t>
            </a:r>
            <a:r>
              <a:rPr lang="es-ES" sz="2300" dirty="0">
                <a:latin typeface="Calibri"/>
              </a:rPr>
              <a:t>Señor,</a:t>
            </a:r>
            <a:r>
              <a:rPr lang="es-ES" sz="2300" spc="-150" dirty="0">
                <a:latin typeface="Calibri"/>
              </a:rPr>
              <a:t> </a:t>
            </a:r>
            <a:r>
              <a:rPr lang="es-ES" sz="2300" dirty="0">
                <a:latin typeface="Calibri"/>
              </a:rPr>
              <a:t>os</a:t>
            </a:r>
            <a:r>
              <a:rPr lang="es-ES" sz="2300" spc="-150" dirty="0">
                <a:latin typeface="Calibri"/>
              </a:rPr>
              <a:t> </a:t>
            </a:r>
            <a:r>
              <a:rPr lang="es-ES" sz="2300" dirty="0">
                <a:latin typeface="Calibri"/>
              </a:rPr>
              <a:t>ruego</a:t>
            </a:r>
            <a:r>
              <a:rPr lang="es-ES" sz="2300" spc="-150" dirty="0">
                <a:latin typeface="Calibri"/>
              </a:rPr>
              <a:t> </a:t>
            </a:r>
            <a:r>
              <a:rPr lang="es-ES" sz="2300" dirty="0">
                <a:latin typeface="Calibri"/>
              </a:rPr>
              <a:t>que andéis como es digno de la vocación con</a:t>
            </a:r>
            <a:r>
              <a:rPr lang="es-ES" sz="2300" spc="-150" dirty="0">
                <a:latin typeface="Calibri"/>
              </a:rPr>
              <a:t> </a:t>
            </a:r>
            <a:r>
              <a:rPr lang="es-ES" sz="2300" dirty="0">
                <a:latin typeface="Calibri"/>
              </a:rPr>
              <a:t>que</a:t>
            </a:r>
            <a:r>
              <a:rPr lang="es-ES" sz="2300" spc="-150" dirty="0">
                <a:latin typeface="Calibri"/>
              </a:rPr>
              <a:t> </a:t>
            </a:r>
            <a:r>
              <a:rPr lang="es-ES" sz="2300" dirty="0">
                <a:latin typeface="Calibri"/>
              </a:rPr>
              <a:t>fuisteis</a:t>
            </a:r>
            <a:r>
              <a:rPr lang="es-ES" sz="2300" spc="-150" dirty="0">
                <a:latin typeface="Calibri"/>
              </a:rPr>
              <a:t> </a:t>
            </a:r>
            <a:r>
              <a:rPr lang="es-ES" sz="2300" dirty="0">
                <a:latin typeface="Calibri"/>
              </a:rPr>
              <a:t>llamados,</a:t>
            </a:r>
            <a:r>
              <a:rPr lang="es-ES" sz="2300" spc="-150" dirty="0">
                <a:latin typeface="Calibri"/>
              </a:rPr>
              <a:t> </a:t>
            </a:r>
            <a:r>
              <a:rPr lang="es-ES" sz="2300" dirty="0">
                <a:latin typeface="Calibri"/>
              </a:rPr>
              <a:t>con</a:t>
            </a:r>
            <a:r>
              <a:rPr lang="es-ES" sz="2300" spc="-150" dirty="0">
                <a:latin typeface="Calibri"/>
              </a:rPr>
              <a:t> </a:t>
            </a:r>
            <a:r>
              <a:rPr lang="es-ES" sz="2300" dirty="0">
                <a:latin typeface="Calibri"/>
              </a:rPr>
              <a:t>toda</a:t>
            </a:r>
            <a:r>
              <a:rPr lang="es-ES" sz="2300" spc="-150" dirty="0">
                <a:latin typeface="Calibri"/>
              </a:rPr>
              <a:t> </a:t>
            </a:r>
            <a:r>
              <a:rPr lang="es-ES" sz="2300" dirty="0">
                <a:latin typeface="Calibri"/>
              </a:rPr>
              <a:t>humildad</a:t>
            </a:r>
            <a:r>
              <a:rPr lang="es-ES" sz="2300" spc="-150" dirty="0">
                <a:latin typeface="Calibri"/>
              </a:rPr>
              <a:t> </a:t>
            </a:r>
            <a:r>
              <a:rPr lang="es-ES" sz="2300" dirty="0">
                <a:latin typeface="Calibri"/>
              </a:rPr>
              <a:t>y mansedumbre, soportándoos con paciencia los unos a los otros en amor, solícitos en guardar la unidad del Espíritu en el vínculo de la paz; un cuerpo, y un Espíritu, como fuisteis también llamados en una misma esperanza de vuestra vocación. </a:t>
            </a:r>
          </a:p>
        </p:txBody>
      </p:sp>
    </p:spTree>
    <p:extLst>
      <p:ext uri="{BB962C8B-B14F-4D97-AF65-F5344CB8AC3E}">
        <p14:creationId xmlns:p14="http://schemas.microsoft.com/office/powerpoint/2010/main" val="3333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19" name="1 CuadroTexto">
            <a:extLst>
              <a:ext uri="{FF2B5EF4-FFF2-40B4-BE49-F238E27FC236}">
                <a16:creationId xmlns:a16="http://schemas.microsoft.com/office/drawing/2014/main" id="{566D1A7C-C089-5F0F-2EA7-B7389B95F2C4}"/>
              </a:ext>
            </a:extLst>
          </p:cNvPr>
          <p:cNvSpPr txBox="1"/>
          <p:nvPr/>
        </p:nvSpPr>
        <p:spPr>
          <a:xfrm>
            <a:off x="1187624" y="4884888"/>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4:1-4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FFC246E0-5A7C-919C-5C31-7F94863EC307}"/>
              </a:ext>
            </a:extLst>
          </p:cNvPr>
          <p:cNvSpPr txBox="1"/>
          <p:nvPr/>
        </p:nvSpPr>
        <p:spPr>
          <a:xfrm>
            <a:off x="-108520" y="5341247"/>
            <a:ext cx="9433048" cy="1510285"/>
          </a:xfrm>
          <a:prstGeom prst="rect">
            <a:avLst/>
          </a:prstGeom>
          <a:noFill/>
        </p:spPr>
        <p:txBody>
          <a:bodyPr wrap="square" rtlCol="0">
            <a:spAutoFit/>
          </a:bodyPr>
          <a:lstStyle/>
          <a:p>
            <a:pPr algn="ctr" fontAlgn="auto">
              <a:lnSpc>
                <a:spcPts val="2200"/>
              </a:lnSpc>
              <a:spcBef>
                <a:spcPts val="0"/>
              </a:spcBef>
              <a:spcAft>
                <a:spcPts val="0"/>
              </a:spcAft>
            </a:pPr>
            <a:r>
              <a:rPr lang="es-ES" sz="2300" dirty="0">
                <a:solidFill>
                  <a:srgbClr val="FFFF00"/>
                </a:solidFill>
                <a:latin typeface="Calibri"/>
              </a:rPr>
              <a:t>Yo</a:t>
            </a:r>
            <a:r>
              <a:rPr lang="es-ES" sz="2300" spc="-150" dirty="0">
                <a:solidFill>
                  <a:srgbClr val="FFFF00"/>
                </a:solidFill>
                <a:latin typeface="Calibri"/>
              </a:rPr>
              <a:t> </a:t>
            </a:r>
            <a:r>
              <a:rPr lang="es-ES" sz="2300" dirty="0">
                <a:solidFill>
                  <a:srgbClr val="FFFF00"/>
                </a:solidFill>
                <a:latin typeface="Calibri"/>
              </a:rPr>
              <a:t>pues,</a:t>
            </a:r>
            <a:r>
              <a:rPr lang="es-ES" sz="2300" spc="-150" dirty="0">
                <a:solidFill>
                  <a:srgbClr val="FFFF00"/>
                </a:solidFill>
                <a:latin typeface="Calibri"/>
              </a:rPr>
              <a:t> </a:t>
            </a:r>
            <a:r>
              <a:rPr lang="es-ES" sz="2300" dirty="0">
                <a:solidFill>
                  <a:srgbClr val="FFFF00"/>
                </a:solidFill>
                <a:latin typeface="Calibri"/>
              </a:rPr>
              <a:t>preso</a:t>
            </a:r>
            <a:r>
              <a:rPr lang="es-ES" sz="2300" spc="-150" dirty="0">
                <a:solidFill>
                  <a:srgbClr val="FFFF00"/>
                </a:solidFill>
                <a:latin typeface="Calibri"/>
              </a:rPr>
              <a:t> </a:t>
            </a:r>
            <a:r>
              <a:rPr lang="es-ES" sz="2300" dirty="0">
                <a:solidFill>
                  <a:srgbClr val="FFFF00"/>
                </a:solidFill>
                <a:latin typeface="Calibri"/>
              </a:rPr>
              <a:t>en</a:t>
            </a:r>
            <a:r>
              <a:rPr lang="es-ES" sz="2300" spc="-150" dirty="0">
                <a:solidFill>
                  <a:srgbClr val="FFFF00"/>
                </a:solidFill>
                <a:latin typeface="Calibri"/>
              </a:rPr>
              <a:t> </a:t>
            </a:r>
            <a:r>
              <a:rPr lang="es-ES" sz="2300" dirty="0">
                <a:solidFill>
                  <a:srgbClr val="FFFF00"/>
                </a:solidFill>
                <a:latin typeface="Calibri"/>
              </a:rPr>
              <a:t>el</a:t>
            </a:r>
            <a:r>
              <a:rPr lang="es-ES" sz="2300" spc="-150" dirty="0">
                <a:solidFill>
                  <a:srgbClr val="FFFF00"/>
                </a:solidFill>
                <a:latin typeface="Calibri"/>
              </a:rPr>
              <a:t> </a:t>
            </a:r>
            <a:r>
              <a:rPr lang="es-ES" sz="2300" dirty="0">
                <a:solidFill>
                  <a:srgbClr val="FFFF00"/>
                </a:solidFill>
                <a:latin typeface="Calibri"/>
              </a:rPr>
              <a:t>Señor,</a:t>
            </a:r>
            <a:r>
              <a:rPr lang="es-ES" sz="2300" spc="-150" dirty="0">
                <a:solidFill>
                  <a:srgbClr val="FFFF00"/>
                </a:solidFill>
                <a:latin typeface="Calibri"/>
              </a:rPr>
              <a:t> </a:t>
            </a:r>
            <a:r>
              <a:rPr lang="es-ES" sz="2300" dirty="0">
                <a:solidFill>
                  <a:srgbClr val="FFFF00"/>
                </a:solidFill>
                <a:latin typeface="Calibri"/>
              </a:rPr>
              <a:t>os</a:t>
            </a:r>
            <a:r>
              <a:rPr lang="es-ES" sz="2300" spc="-150" dirty="0">
                <a:solidFill>
                  <a:srgbClr val="FFFF00"/>
                </a:solidFill>
                <a:latin typeface="Calibri"/>
              </a:rPr>
              <a:t> </a:t>
            </a:r>
            <a:r>
              <a:rPr lang="es-ES" sz="2300" dirty="0">
                <a:solidFill>
                  <a:srgbClr val="FFFF00"/>
                </a:solidFill>
                <a:latin typeface="Calibri"/>
              </a:rPr>
              <a:t>ruego</a:t>
            </a:r>
            <a:r>
              <a:rPr lang="es-ES" sz="2300" spc="-150" dirty="0">
                <a:solidFill>
                  <a:srgbClr val="FFFF00"/>
                </a:solidFill>
                <a:latin typeface="Calibri"/>
              </a:rPr>
              <a:t> </a:t>
            </a:r>
            <a:r>
              <a:rPr lang="es-ES" sz="2300" dirty="0">
                <a:solidFill>
                  <a:srgbClr val="FFFF00"/>
                </a:solidFill>
                <a:latin typeface="Calibri"/>
              </a:rPr>
              <a:t>que andéis como es digno de la vocación con</a:t>
            </a:r>
            <a:r>
              <a:rPr lang="es-ES" sz="2300" spc="-150" dirty="0">
                <a:solidFill>
                  <a:srgbClr val="FFFF00"/>
                </a:solidFill>
                <a:latin typeface="Calibri"/>
              </a:rPr>
              <a:t> </a:t>
            </a:r>
            <a:r>
              <a:rPr lang="es-ES" sz="2300" dirty="0">
                <a:solidFill>
                  <a:srgbClr val="FFFF00"/>
                </a:solidFill>
                <a:latin typeface="Calibri"/>
              </a:rPr>
              <a:t>que</a:t>
            </a:r>
            <a:r>
              <a:rPr lang="es-ES" sz="2300" spc="-150" dirty="0">
                <a:solidFill>
                  <a:srgbClr val="FFFF00"/>
                </a:solidFill>
                <a:latin typeface="Calibri"/>
              </a:rPr>
              <a:t> </a:t>
            </a:r>
            <a:r>
              <a:rPr lang="es-ES" sz="2300" dirty="0">
                <a:solidFill>
                  <a:srgbClr val="FFFF00"/>
                </a:solidFill>
                <a:latin typeface="Calibri"/>
              </a:rPr>
              <a:t>fuisteis</a:t>
            </a:r>
            <a:r>
              <a:rPr lang="es-ES" sz="2300" spc="-150" dirty="0">
                <a:solidFill>
                  <a:srgbClr val="FFFF00"/>
                </a:solidFill>
                <a:latin typeface="Calibri"/>
              </a:rPr>
              <a:t> </a:t>
            </a:r>
            <a:r>
              <a:rPr lang="es-ES" sz="2300" dirty="0">
                <a:solidFill>
                  <a:srgbClr val="FFFF00"/>
                </a:solidFill>
                <a:latin typeface="Calibri"/>
              </a:rPr>
              <a:t>llamados,</a:t>
            </a:r>
            <a:r>
              <a:rPr lang="es-ES" sz="2300" spc="-150" dirty="0">
                <a:latin typeface="Calibri"/>
              </a:rPr>
              <a:t> </a:t>
            </a:r>
            <a:r>
              <a:rPr lang="es-ES" sz="2300" dirty="0">
                <a:latin typeface="Calibri"/>
              </a:rPr>
              <a:t>con</a:t>
            </a:r>
            <a:r>
              <a:rPr lang="es-ES" sz="2300" spc="-150" dirty="0">
                <a:latin typeface="Calibri"/>
              </a:rPr>
              <a:t> </a:t>
            </a:r>
            <a:r>
              <a:rPr lang="es-ES" sz="2300" dirty="0">
                <a:latin typeface="Calibri"/>
              </a:rPr>
              <a:t>toda</a:t>
            </a:r>
            <a:r>
              <a:rPr lang="es-ES" sz="2300" spc="-150" dirty="0">
                <a:latin typeface="Calibri"/>
              </a:rPr>
              <a:t> </a:t>
            </a:r>
            <a:r>
              <a:rPr lang="es-ES" sz="2300" dirty="0">
                <a:latin typeface="Calibri"/>
              </a:rPr>
              <a:t>humildad</a:t>
            </a:r>
            <a:r>
              <a:rPr lang="es-ES" sz="2300" spc="-150" dirty="0">
                <a:latin typeface="Calibri"/>
              </a:rPr>
              <a:t> </a:t>
            </a:r>
            <a:r>
              <a:rPr lang="es-ES" sz="2300" dirty="0">
                <a:latin typeface="Calibri"/>
              </a:rPr>
              <a:t>y mansedumbre, soportándoos con paciencia los unos a los otros en amor, solícitos en guardar la unidad del Espíritu en el vínculo de la paz; un cuerpo, y un Espíritu, como fuisteis también llamados en una misma esperanza de vuestra vocación. </a:t>
            </a:r>
          </a:p>
        </p:txBody>
      </p:sp>
    </p:spTree>
    <p:extLst>
      <p:ext uri="{BB962C8B-B14F-4D97-AF65-F5344CB8AC3E}">
        <p14:creationId xmlns:p14="http://schemas.microsoft.com/office/powerpoint/2010/main" val="758448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19" name="1 CuadroTexto">
            <a:extLst>
              <a:ext uri="{FF2B5EF4-FFF2-40B4-BE49-F238E27FC236}">
                <a16:creationId xmlns:a16="http://schemas.microsoft.com/office/drawing/2014/main" id="{566D1A7C-C089-5F0F-2EA7-B7389B95F2C4}"/>
              </a:ext>
            </a:extLst>
          </p:cNvPr>
          <p:cNvSpPr txBox="1"/>
          <p:nvPr/>
        </p:nvSpPr>
        <p:spPr>
          <a:xfrm>
            <a:off x="1187624" y="4884888"/>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4:1-4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FFC246E0-5A7C-919C-5C31-7F94863EC307}"/>
              </a:ext>
            </a:extLst>
          </p:cNvPr>
          <p:cNvSpPr txBox="1"/>
          <p:nvPr/>
        </p:nvSpPr>
        <p:spPr>
          <a:xfrm>
            <a:off x="-108520" y="5341247"/>
            <a:ext cx="9433048" cy="1510285"/>
          </a:xfrm>
          <a:prstGeom prst="rect">
            <a:avLst/>
          </a:prstGeom>
          <a:noFill/>
        </p:spPr>
        <p:txBody>
          <a:bodyPr wrap="square" rtlCol="0">
            <a:spAutoFit/>
          </a:bodyPr>
          <a:lstStyle/>
          <a:p>
            <a:pPr algn="ctr" fontAlgn="auto">
              <a:lnSpc>
                <a:spcPts val="2200"/>
              </a:lnSpc>
              <a:spcBef>
                <a:spcPts val="0"/>
              </a:spcBef>
              <a:spcAft>
                <a:spcPts val="0"/>
              </a:spcAft>
            </a:pPr>
            <a:r>
              <a:rPr lang="es-ES" sz="2300" dirty="0">
                <a:solidFill>
                  <a:srgbClr val="FFFF00"/>
                </a:solidFill>
                <a:latin typeface="Calibri"/>
              </a:rPr>
              <a:t>Yo</a:t>
            </a:r>
            <a:r>
              <a:rPr lang="es-ES" sz="2300" spc="-150" dirty="0">
                <a:solidFill>
                  <a:srgbClr val="FFFF00"/>
                </a:solidFill>
                <a:latin typeface="Calibri"/>
              </a:rPr>
              <a:t> </a:t>
            </a:r>
            <a:r>
              <a:rPr lang="es-ES" sz="2300" dirty="0">
                <a:solidFill>
                  <a:srgbClr val="FFFF00"/>
                </a:solidFill>
                <a:latin typeface="Calibri"/>
              </a:rPr>
              <a:t>pues,</a:t>
            </a:r>
            <a:r>
              <a:rPr lang="es-ES" sz="2300" spc="-150" dirty="0">
                <a:solidFill>
                  <a:srgbClr val="FFFF00"/>
                </a:solidFill>
                <a:latin typeface="Calibri"/>
              </a:rPr>
              <a:t> </a:t>
            </a:r>
            <a:r>
              <a:rPr lang="es-ES" sz="2300" dirty="0">
                <a:solidFill>
                  <a:srgbClr val="FFFF00"/>
                </a:solidFill>
                <a:latin typeface="Calibri"/>
              </a:rPr>
              <a:t>preso</a:t>
            </a:r>
            <a:r>
              <a:rPr lang="es-ES" sz="2300" spc="-150" dirty="0">
                <a:solidFill>
                  <a:srgbClr val="FFFF00"/>
                </a:solidFill>
                <a:latin typeface="Calibri"/>
              </a:rPr>
              <a:t> </a:t>
            </a:r>
            <a:r>
              <a:rPr lang="es-ES" sz="2300" dirty="0">
                <a:solidFill>
                  <a:srgbClr val="FFFF00"/>
                </a:solidFill>
                <a:latin typeface="Calibri"/>
              </a:rPr>
              <a:t>en</a:t>
            </a:r>
            <a:r>
              <a:rPr lang="es-ES" sz="2300" spc="-150" dirty="0">
                <a:solidFill>
                  <a:srgbClr val="FFFF00"/>
                </a:solidFill>
                <a:latin typeface="Calibri"/>
              </a:rPr>
              <a:t> </a:t>
            </a:r>
            <a:r>
              <a:rPr lang="es-ES" sz="2300" dirty="0">
                <a:solidFill>
                  <a:srgbClr val="FFFF00"/>
                </a:solidFill>
                <a:latin typeface="Calibri"/>
              </a:rPr>
              <a:t>el</a:t>
            </a:r>
            <a:r>
              <a:rPr lang="es-ES" sz="2300" spc="-150" dirty="0">
                <a:solidFill>
                  <a:srgbClr val="FFFF00"/>
                </a:solidFill>
                <a:latin typeface="Calibri"/>
              </a:rPr>
              <a:t> </a:t>
            </a:r>
            <a:r>
              <a:rPr lang="es-ES" sz="2300" dirty="0">
                <a:solidFill>
                  <a:srgbClr val="FFFF00"/>
                </a:solidFill>
                <a:latin typeface="Calibri"/>
              </a:rPr>
              <a:t>Señor,</a:t>
            </a:r>
            <a:r>
              <a:rPr lang="es-ES" sz="2300" spc="-150" dirty="0">
                <a:solidFill>
                  <a:srgbClr val="FFFF00"/>
                </a:solidFill>
                <a:latin typeface="Calibri"/>
              </a:rPr>
              <a:t> </a:t>
            </a:r>
            <a:r>
              <a:rPr lang="es-ES" sz="2300" dirty="0">
                <a:solidFill>
                  <a:srgbClr val="FFFF00"/>
                </a:solidFill>
                <a:latin typeface="Calibri"/>
              </a:rPr>
              <a:t>os</a:t>
            </a:r>
            <a:r>
              <a:rPr lang="es-ES" sz="2300" spc="-150" dirty="0">
                <a:solidFill>
                  <a:srgbClr val="FFFF00"/>
                </a:solidFill>
                <a:latin typeface="Calibri"/>
              </a:rPr>
              <a:t> </a:t>
            </a:r>
            <a:r>
              <a:rPr lang="es-ES" sz="2300" dirty="0">
                <a:solidFill>
                  <a:srgbClr val="FFFF00"/>
                </a:solidFill>
                <a:latin typeface="Calibri"/>
              </a:rPr>
              <a:t>ruego</a:t>
            </a:r>
            <a:r>
              <a:rPr lang="es-ES" sz="2300" spc="-150" dirty="0">
                <a:solidFill>
                  <a:srgbClr val="FFFF00"/>
                </a:solidFill>
                <a:latin typeface="Calibri"/>
              </a:rPr>
              <a:t> </a:t>
            </a:r>
            <a:r>
              <a:rPr lang="es-ES" sz="2300" dirty="0">
                <a:solidFill>
                  <a:srgbClr val="FFFF00"/>
                </a:solidFill>
                <a:latin typeface="Calibri"/>
              </a:rPr>
              <a:t>que andéis como es digno de la vocación con</a:t>
            </a:r>
            <a:r>
              <a:rPr lang="es-ES" sz="2300" spc="-150" dirty="0">
                <a:solidFill>
                  <a:srgbClr val="FFFF00"/>
                </a:solidFill>
                <a:latin typeface="Calibri"/>
              </a:rPr>
              <a:t> </a:t>
            </a:r>
            <a:r>
              <a:rPr lang="es-ES" sz="2300" dirty="0">
                <a:solidFill>
                  <a:srgbClr val="FFFF00"/>
                </a:solidFill>
                <a:latin typeface="Calibri"/>
              </a:rPr>
              <a:t>que</a:t>
            </a:r>
            <a:r>
              <a:rPr lang="es-ES" sz="2300" spc="-150" dirty="0">
                <a:solidFill>
                  <a:srgbClr val="FFFF00"/>
                </a:solidFill>
                <a:latin typeface="Calibri"/>
              </a:rPr>
              <a:t> </a:t>
            </a:r>
            <a:r>
              <a:rPr lang="es-ES" sz="2300" dirty="0">
                <a:solidFill>
                  <a:srgbClr val="FFFF00"/>
                </a:solidFill>
                <a:latin typeface="Calibri"/>
              </a:rPr>
              <a:t>fuisteis</a:t>
            </a:r>
            <a:r>
              <a:rPr lang="es-ES" sz="2300" spc="-150" dirty="0">
                <a:solidFill>
                  <a:srgbClr val="FFFF00"/>
                </a:solidFill>
                <a:latin typeface="Calibri"/>
              </a:rPr>
              <a:t> </a:t>
            </a:r>
            <a:r>
              <a:rPr lang="es-ES" sz="2300" dirty="0">
                <a:solidFill>
                  <a:srgbClr val="FFFF00"/>
                </a:solidFill>
                <a:latin typeface="Calibri"/>
              </a:rPr>
              <a:t>llamados,</a:t>
            </a:r>
            <a:r>
              <a:rPr lang="es-ES" sz="2300" spc="-150" dirty="0">
                <a:latin typeface="Calibri"/>
              </a:rPr>
              <a:t> </a:t>
            </a:r>
            <a:r>
              <a:rPr lang="es-ES" sz="2300" dirty="0">
                <a:solidFill>
                  <a:srgbClr val="00B0F0"/>
                </a:solidFill>
                <a:latin typeface="Calibri"/>
              </a:rPr>
              <a:t>con</a:t>
            </a:r>
            <a:r>
              <a:rPr lang="es-ES" sz="2300" spc="-150" dirty="0">
                <a:solidFill>
                  <a:srgbClr val="00B0F0"/>
                </a:solidFill>
                <a:latin typeface="Calibri"/>
              </a:rPr>
              <a:t> </a:t>
            </a:r>
            <a:r>
              <a:rPr lang="es-ES" sz="2300" dirty="0">
                <a:solidFill>
                  <a:srgbClr val="00B0F0"/>
                </a:solidFill>
                <a:latin typeface="Calibri"/>
              </a:rPr>
              <a:t>toda</a:t>
            </a:r>
            <a:r>
              <a:rPr lang="es-ES" sz="2300" spc="-150" dirty="0">
                <a:solidFill>
                  <a:srgbClr val="00B0F0"/>
                </a:solidFill>
                <a:latin typeface="Calibri"/>
              </a:rPr>
              <a:t> </a:t>
            </a:r>
            <a:r>
              <a:rPr lang="es-ES" sz="2300" dirty="0">
                <a:solidFill>
                  <a:srgbClr val="00B0F0"/>
                </a:solidFill>
                <a:latin typeface="Calibri"/>
              </a:rPr>
              <a:t>humildad</a:t>
            </a:r>
            <a:r>
              <a:rPr lang="es-ES" sz="2300" spc="-150" dirty="0">
                <a:solidFill>
                  <a:srgbClr val="00B0F0"/>
                </a:solidFill>
                <a:latin typeface="Calibri"/>
              </a:rPr>
              <a:t> </a:t>
            </a:r>
            <a:r>
              <a:rPr lang="es-ES" sz="2300" dirty="0">
                <a:solidFill>
                  <a:srgbClr val="00B0F0"/>
                </a:solidFill>
                <a:latin typeface="Calibri"/>
              </a:rPr>
              <a:t>y mansedumbre, soportándoos con paciencia los unos a los otros en amor,</a:t>
            </a:r>
            <a:r>
              <a:rPr lang="es-ES" sz="2300" dirty="0">
                <a:latin typeface="Calibri"/>
              </a:rPr>
              <a:t> solícitos en guardar la unidad del Espíritu en el vínculo de la paz; un cuerpo, y un Espíritu, como fuisteis también llamados en una misma esperanza de vuestra vocación. </a:t>
            </a:r>
          </a:p>
        </p:txBody>
      </p:sp>
    </p:spTree>
    <p:extLst>
      <p:ext uri="{BB962C8B-B14F-4D97-AF65-F5344CB8AC3E}">
        <p14:creationId xmlns:p14="http://schemas.microsoft.com/office/powerpoint/2010/main" val="13266865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19" name="1 CuadroTexto">
            <a:extLst>
              <a:ext uri="{FF2B5EF4-FFF2-40B4-BE49-F238E27FC236}">
                <a16:creationId xmlns:a16="http://schemas.microsoft.com/office/drawing/2014/main" id="{566D1A7C-C089-5F0F-2EA7-B7389B95F2C4}"/>
              </a:ext>
            </a:extLst>
          </p:cNvPr>
          <p:cNvSpPr txBox="1"/>
          <p:nvPr/>
        </p:nvSpPr>
        <p:spPr>
          <a:xfrm>
            <a:off x="1187624" y="4884888"/>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4:1-4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FFC246E0-5A7C-919C-5C31-7F94863EC307}"/>
              </a:ext>
            </a:extLst>
          </p:cNvPr>
          <p:cNvSpPr txBox="1"/>
          <p:nvPr/>
        </p:nvSpPr>
        <p:spPr>
          <a:xfrm>
            <a:off x="-108520" y="5341247"/>
            <a:ext cx="9433048" cy="1510285"/>
          </a:xfrm>
          <a:prstGeom prst="rect">
            <a:avLst/>
          </a:prstGeom>
          <a:noFill/>
        </p:spPr>
        <p:txBody>
          <a:bodyPr wrap="square" rtlCol="0">
            <a:spAutoFit/>
          </a:bodyPr>
          <a:lstStyle/>
          <a:p>
            <a:pPr algn="ctr" fontAlgn="auto">
              <a:lnSpc>
                <a:spcPts val="2200"/>
              </a:lnSpc>
              <a:spcBef>
                <a:spcPts val="0"/>
              </a:spcBef>
              <a:spcAft>
                <a:spcPts val="0"/>
              </a:spcAft>
            </a:pPr>
            <a:r>
              <a:rPr lang="es-ES" sz="2300" dirty="0">
                <a:solidFill>
                  <a:srgbClr val="FFFF00"/>
                </a:solidFill>
                <a:latin typeface="Calibri"/>
              </a:rPr>
              <a:t>Yo</a:t>
            </a:r>
            <a:r>
              <a:rPr lang="es-ES" sz="2300" spc="-150" dirty="0">
                <a:solidFill>
                  <a:srgbClr val="FFFF00"/>
                </a:solidFill>
                <a:latin typeface="Calibri"/>
              </a:rPr>
              <a:t> </a:t>
            </a:r>
            <a:r>
              <a:rPr lang="es-ES" sz="2300" dirty="0">
                <a:solidFill>
                  <a:srgbClr val="FFFF00"/>
                </a:solidFill>
                <a:latin typeface="Calibri"/>
              </a:rPr>
              <a:t>pues,</a:t>
            </a:r>
            <a:r>
              <a:rPr lang="es-ES" sz="2300" spc="-150" dirty="0">
                <a:solidFill>
                  <a:srgbClr val="FFFF00"/>
                </a:solidFill>
                <a:latin typeface="Calibri"/>
              </a:rPr>
              <a:t> </a:t>
            </a:r>
            <a:r>
              <a:rPr lang="es-ES" sz="2300" dirty="0">
                <a:solidFill>
                  <a:srgbClr val="FFFF00"/>
                </a:solidFill>
                <a:latin typeface="Calibri"/>
              </a:rPr>
              <a:t>preso</a:t>
            </a:r>
            <a:r>
              <a:rPr lang="es-ES" sz="2300" spc="-150" dirty="0">
                <a:solidFill>
                  <a:srgbClr val="FFFF00"/>
                </a:solidFill>
                <a:latin typeface="Calibri"/>
              </a:rPr>
              <a:t> </a:t>
            </a:r>
            <a:r>
              <a:rPr lang="es-ES" sz="2300" dirty="0">
                <a:solidFill>
                  <a:srgbClr val="FFFF00"/>
                </a:solidFill>
                <a:latin typeface="Calibri"/>
              </a:rPr>
              <a:t>en</a:t>
            </a:r>
            <a:r>
              <a:rPr lang="es-ES" sz="2300" spc="-150" dirty="0">
                <a:solidFill>
                  <a:srgbClr val="FFFF00"/>
                </a:solidFill>
                <a:latin typeface="Calibri"/>
              </a:rPr>
              <a:t> </a:t>
            </a:r>
            <a:r>
              <a:rPr lang="es-ES" sz="2300" dirty="0">
                <a:solidFill>
                  <a:srgbClr val="FFFF00"/>
                </a:solidFill>
                <a:latin typeface="Calibri"/>
              </a:rPr>
              <a:t>el</a:t>
            </a:r>
            <a:r>
              <a:rPr lang="es-ES" sz="2300" spc="-150" dirty="0">
                <a:solidFill>
                  <a:srgbClr val="FFFF00"/>
                </a:solidFill>
                <a:latin typeface="Calibri"/>
              </a:rPr>
              <a:t> </a:t>
            </a:r>
            <a:r>
              <a:rPr lang="es-ES" sz="2300" dirty="0">
                <a:solidFill>
                  <a:srgbClr val="FFFF00"/>
                </a:solidFill>
                <a:latin typeface="Calibri"/>
              </a:rPr>
              <a:t>Señor,</a:t>
            </a:r>
            <a:r>
              <a:rPr lang="es-ES" sz="2300" spc="-150" dirty="0">
                <a:solidFill>
                  <a:srgbClr val="FFFF00"/>
                </a:solidFill>
                <a:latin typeface="Calibri"/>
              </a:rPr>
              <a:t> </a:t>
            </a:r>
            <a:r>
              <a:rPr lang="es-ES" sz="2300" dirty="0">
                <a:solidFill>
                  <a:srgbClr val="FFFF00"/>
                </a:solidFill>
                <a:latin typeface="Calibri"/>
              </a:rPr>
              <a:t>os</a:t>
            </a:r>
            <a:r>
              <a:rPr lang="es-ES" sz="2300" spc="-150" dirty="0">
                <a:solidFill>
                  <a:srgbClr val="FFFF00"/>
                </a:solidFill>
                <a:latin typeface="Calibri"/>
              </a:rPr>
              <a:t> </a:t>
            </a:r>
            <a:r>
              <a:rPr lang="es-ES" sz="2300" dirty="0">
                <a:solidFill>
                  <a:srgbClr val="FFFF00"/>
                </a:solidFill>
                <a:latin typeface="Calibri"/>
              </a:rPr>
              <a:t>ruego</a:t>
            </a:r>
            <a:r>
              <a:rPr lang="es-ES" sz="2300" spc="-150" dirty="0">
                <a:solidFill>
                  <a:srgbClr val="FFFF00"/>
                </a:solidFill>
                <a:latin typeface="Calibri"/>
              </a:rPr>
              <a:t> </a:t>
            </a:r>
            <a:r>
              <a:rPr lang="es-ES" sz="2300" dirty="0">
                <a:solidFill>
                  <a:srgbClr val="FFFF00"/>
                </a:solidFill>
                <a:latin typeface="Calibri"/>
              </a:rPr>
              <a:t>que andéis como es digno de la vocación con</a:t>
            </a:r>
            <a:r>
              <a:rPr lang="es-ES" sz="2300" spc="-150" dirty="0">
                <a:solidFill>
                  <a:srgbClr val="FFFF00"/>
                </a:solidFill>
                <a:latin typeface="Calibri"/>
              </a:rPr>
              <a:t> </a:t>
            </a:r>
            <a:r>
              <a:rPr lang="es-ES" sz="2300" dirty="0">
                <a:solidFill>
                  <a:srgbClr val="FFFF00"/>
                </a:solidFill>
                <a:latin typeface="Calibri"/>
              </a:rPr>
              <a:t>que</a:t>
            </a:r>
            <a:r>
              <a:rPr lang="es-ES" sz="2300" spc="-150" dirty="0">
                <a:solidFill>
                  <a:srgbClr val="FFFF00"/>
                </a:solidFill>
                <a:latin typeface="Calibri"/>
              </a:rPr>
              <a:t> </a:t>
            </a:r>
            <a:r>
              <a:rPr lang="es-ES" sz="2300" dirty="0">
                <a:solidFill>
                  <a:srgbClr val="FFFF00"/>
                </a:solidFill>
                <a:latin typeface="Calibri"/>
              </a:rPr>
              <a:t>fuisteis</a:t>
            </a:r>
            <a:r>
              <a:rPr lang="es-ES" sz="2300" spc="-150" dirty="0">
                <a:solidFill>
                  <a:srgbClr val="FFFF00"/>
                </a:solidFill>
                <a:latin typeface="Calibri"/>
              </a:rPr>
              <a:t> </a:t>
            </a:r>
            <a:r>
              <a:rPr lang="es-ES" sz="2300" dirty="0">
                <a:solidFill>
                  <a:srgbClr val="FFFF00"/>
                </a:solidFill>
                <a:latin typeface="Calibri"/>
              </a:rPr>
              <a:t>llamados,</a:t>
            </a:r>
            <a:r>
              <a:rPr lang="es-ES" sz="2300" spc="-150" dirty="0">
                <a:latin typeface="Calibri"/>
              </a:rPr>
              <a:t> </a:t>
            </a:r>
            <a:r>
              <a:rPr lang="es-ES" sz="2300" dirty="0">
                <a:solidFill>
                  <a:srgbClr val="00B0F0"/>
                </a:solidFill>
                <a:latin typeface="Calibri"/>
              </a:rPr>
              <a:t>con</a:t>
            </a:r>
            <a:r>
              <a:rPr lang="es-ES" sz="2300" spc="-150" dirty="0">
                <a:solidFill>
                  <a:srgbClr val="00B0F0"/>
                </a:solidFill>
                <a:latin typeface="Calibri"/>
              </a:rPr>
              <a:t> </a:t>
            </a:r>
            <a:r>
              <a:rPr lang="es-ES" sz="2300" dirty="0">
                <a:solidFill>
                  <a:srgbClr val="00B0F0"/>
                </a:solidFill>
                <a:latin typeface="Calibri"/>
              </a:rPr>
              <a:t>toda</a:t>
            </a:r>
            <a:r>
              <a:rPr lang="es-ES" sz="2300" spc="-150" dirty="0">
                <a:solidFill>
                  <a:srgbClr val="00B0F0"/>
                </a:solidFill>
                <a:latin typeface="Calibri"/>
              </a:rPr>
              <a:t> </a:t>
            </a:r>
            <a:r>
              <a:rPr lang="es-ES" sz="2300" dirty="0">
                <a:solidFill>
                  <a:srgbClr val="00B0F0"/>
                </a:solidFill>
                <a:latin typeface="Calibri"/>
              </a:rPr>
              <a:t>humildad</a:t>
            </a:r>
            <a:r>
              <a:rPr lang="es-ES" sz="2300" spc="-150" dirty="0">
                <a:solidFill>
                  <a:srgbClr val="00B0F0"/>
                </a:solidFill>
                <a:latin typeface="Calibri"/>
              </a:rPr>
              <a:t> </a:t>
            </a:r>
            <a:r>
              <a:rPr lang="es-ES" sz="2300" dirty="0">
                <a:solidFill>
                  <a:srgbClr val="00B0F0"/>
                </a:solidFill>
                <a:latin typeface="Calibri"/>
              </a:rPr>
              <a:t>y mansedumbre, soportándoos con paciencia los unos a los otros en amor,</a:t>
            </a:r>
            <a:r>
              <a:rPr lang="es-ES" sz="2300" dirty="0">
                <a:latin typeface="Calibri"/>
              </a:rPr>
              <a:t> </a:t>
            </a:r>
            <a:r>
              <a:rPr lang="es-ES" sz="2300" dirty="0">
                <a:solidFill>
                  <a:srgbClr val="FFFF00"/>
                </a:solidFill>
                <a:latin typeface="Calibri"/>
              </a:rPr>
              <a:t>solícitos en guardar la unidad del Espíritu en el vínculo de la paz; un cuerpo, y un Espíritu, como fuisteis también llamados en una misma esperanza de vuestra vocación. </a:t>
            </a:r>
          </a:p>
        </p:txBody>
      </p:sp>
      <p:sp>
        <p:nvSpPr>
          <p:cNvPr id="3" name="TextBox 2">
            <a:extLst>
              <a:ext uri="{FF2B5EF4-FFF2-40B4-BE49-F238E27FC236}">
                <a16:creationId xmlns:a16="http://schemas.microsoft.com/office/drawing/2014/main" id="{25F76685-CC8C-C0C0-A74D-53475FC3E3A5}"/>
              </a:ext>
            </a:extLst>
          </p:cNvPr>
          <p:cNvSpPr txBox="1"/>
          <p:nvPr/>
        </p:nvSpPr>
        <p:spPr>
          <a:xfrm>
            <a:off x="187812" y="-10414"/>
            <a:ext cx="8424931" cy="347646"/>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   Saludo inicial (Efe 1:1, 2) </a:t>
            </a:r>
          </a:p>
        </p:txBody>
      </p:sp>
      <p:sp>
        <p:nvSpPr>
          <p:cNvPr id="4" name="TextBox 3">
            <a:extLst>
              <a:ext uri="{FF2B5EF4-FFF2-40B4-BE49-F238E27FC236}">
                <a16:creationId xmlns:a16="http://schemas.microsoft.com/office/drawing/2014/main" id="{C1DA45F1-A265-79B6-AEAA-F3FDADAB3D74}"/>
              </a:ext>
            </a:extLst>
          </p:cNvPr>
          <p:cNvSpPr txBox="1"/>
          <p:nvPr/>
        </p:nvSpPr>
        <p:spPr>
          <a:xfrm>
            <a:off x="187812" y="282944"/>
            <a:ext cx="8424931" cy="347646"/>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II.  Bendiciones introductorias (Efe 1:3-14) </a:t>
            </a:r>
          </a:p>
        </p:txBody>
      </p:sp>
      <p:sp>
        <p:nvSpPr>
          <p:cNvPr id="5" name="TextBox 4">
            <a:extLst>
              <a:ext uri="{FF2B5EF4-FFF2-40B4-BE49-F238E27FC236}">
                <a16:creationId xmlns:a16="http://schemas.microsoft.com/office/drawing/2014/main" id="{645271BC-1BD3-56F3-48DA-92C641232185}"/>
              </a:ext>
            </a:extLst>
          </p:cNvPr>
          <p:cNvSpPr txBox="1"/>
          <p:nvPr/>
        </p:nvSpPr>
        <p:spPr>
          <a:xfrm>
            <a:off x="179512" y="554521"/>
            <a:ext cx="8433229" cy="344311"/>
          </a:xfrm>
          <a:prstGeom prst="rect">
            <a:avLst/>
          </a:prstGeom>
          <a:solidFill>
            <a:schemeClr val="tx2">
              <a:lumMod val="75000"/>
            </a:schemeClr>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III. Oración para que los creyentes reciban sabiduría en Cristo (Efe 1:15-23) </a:t>
            </a:r>
          </a:p>
        </p:txBody>
      </p:sp>
      <p:sp>
        <p:nvSpPr>
          <p:cNvPr id="7" name="TextBox 6">
            <a:extLst>
              <a:ext uri="{FF2B5EF4-FFF2-40B4-BE49-F238E27FC236}">
                <a16:creationId xmlns:a16="http://schemas.microsoft.com/office/drawing/2014/main" id="{98ABAAA0-A155-2D52-3B87-5768D232B67E}"/>
              </a:ext>
            </a:extLst>
          </p:cNvPr>
          <p:cNvSpPr txBox="1"/>
          <p:nvPr/>
        </p:nvSpPr>
        <p:spPr>
          <a:xfrm>
            <a:off x="179512" y="867095"/>
            <a:ext cx="8433229" cy="344311"/>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IV. Una; vez muertos espiritualmente, ahora exaltados con Cristo (Efe 2:1-10) </a:t>
            </a:r>
          </a:p>
        </p:txBody>
      </p:sp>
      <p:sp>
        <p:nvSpPr>
          <p:cNvPr id="9" name="TextBox 8">
            <a:extLst>
              <a:ext uri="{FF2B5EF4-FFF2-40B4-BE49-F238E27FC236}">
                <a16:creationId xmlns:a16="http://schemas.microsoft.com/office/drawing/2014/main" id="{8F119FFF-4521-774B-93EA-511F69960B9B}"/>
              </a:ext>
            </a:extLst>
          </p:cNvPr>
          <p:cNvSpPr txBox="1"/>
          <p:nvPr/>
        </p:nvSpPr>
        <p:spPr>
          <a:xfrm>
            <a:off x="177552" y="1166543"/>
            <a:ext cx="8433229" cy="344311"/>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  Cristo crea la iglesia compuesta de judíos y gentiles (Efe 2:11-22) </a:t>
            </a:r>
          </a:p>
        </p:txBody>
      </p:sp>
      <p:sp>
        <p:nvSpPr>
          <p:cNvPr id="10" name="TextBox 9">
            <a:extLst>
              <a:ext uri="{FF2B5EF4-FFF2-40B4-BE49-F238E27FC236}">
                <a16:creationId xmlns:a16="http://schemas.microsoft.com/office/drawing/2014/main" id="{DF6DB7F3-6663-F3A0-A8BF-5BFE8C75211D}"/>
              </a:ext>
            </a:extLst>
          </p:cNvPr>
          <p:cNvSpPr txBox="1"/>
          <p:nvPr/>
        </p:nvSpPr>
        <p:spPr>
          <a:xfrm>
            <a:off x="175592" y="1436033"/>
            <a:ext cx="8433229" cy="344311"/>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 Pablo como predicador de Cristo a los gentiles (Efe 3:1-13) </a:t>
            </a:r>
          </a:p>
        </p:txBody>
      </p:sp>
      <p:sp>
        <p:nvSpPr>
          <p:cNvPr id="11" name="TextBox 10">
            <a:extLst>
              <a:ext uri="{FF2B5EF4-FFF2-40B4-BE49-F238E27FC236}">
                <a16:creationId xmlns:a16="http://schemas.microsoft.com/office/drawing/2014/main" id="{9B6DA057-E25A-42EC-9161-3AEA52FE92D2}"/>
              </a:ext>
            </a:extLst>
          </p:cNvPr>
          <p:cNvSpPr txBox="1"/>
          <p:nvPr/>
        </p:nvSpPr>
        <p:spPr>
          <a:xfrm>
            <a:off x="187813" y="1733306"/>
            <a:ext cx="8433233" cy="339452"/>
          </a:xfrm>
          <a:prstGeom prst="rect">
            <a:avLst/>
          </a:prstGeom>
          <a:solidFill>
            <a:schemeClr val="tx2">
              <a:lumMod val="75000"/>
            </a:schemeClr>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VII. Pablo ora para que los creyentes experimenten el amor de Cristo (Efe 3:14-21) </a:t>
            </a:r>
          </a:p>
        </p:txBody>
      </p:sp>
      <p:sp>
        <p:nvSpPr>
          <p:cNvPr id="12" name="TextBox 11">
            <a:extLst>
              <a:ext uri="{FF2B5EF4-FFF2-40B4-BE49-F238E27FC236}">
                <a16:creationId xmlns:a16="http://schemas.microsoft.com/office/drawing/2014/main" id="{825EFA2B-FE3B-83FF-0D41-AA28C758727C}"/>
              </a:ext>
            </a:extLst>
          </p:cNvPr>
          <p:cNvSpPr txBox="1"/>
          <p:nvPr/>
        </p:nvSpPr>
        <p:spPr>
          <a:xfrm>
            <a:off x="175588" y="2025307"/>
            <a:ext cx="8433233"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VIII. Conserven la unidad de la iglesia, inspirada por el Espíritu (Efe 4:1-16) </a:t>
            </a:r>
          </a:p>
        </p:txBody>
      </p:sp>
      <p:sp>
        <p:nvSpPr>
          <p:cNvPr id="13" name="TextBox 12">
            <a:extLst>
              <a:ext uri="{FF2B5EF4-FFF2-40B4-BE49-F238E27FC236}">
                <a16:creationId xmlns:a16="http://schemas.microsoft.com/office/drawing/2014/main" id="{F9F78474-BF21-42F5-13B0-59C67E31FC8F}"/>
              </a:ext>
            </a:extLst>
          </p:cNvPr>
          <p:cNvSpPr txBox="1"/>
          <p:nvPr/>
        </p:nvSpPr>
        <p:spPr>
          <a:xfrm>
            <a:off x="187813" y="2340812"/>
            <a:ext cx="8433233"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IX. Anden en vida nueva y fomenten la unidad (Efe 4:17-32) </a:t>
            </a:r>
          </a:p>
        </p:txBody>
      </p:sp>
      <p:sp>
        <p:nvSpPr>
          <p:cNvPr id="14" name="TextBox 13">
            <a:extLst>
              <a:ext uri="{FF2B5EF4-FFF2-40B4-BE49-F238E27FC236}">
                <a16:creationId xmlns:a16="http://schemas.microsoft.com/office/drawing/2014/main" id="{89A4A3F4-EF20-59AF-C381-5B9AA99388BC}"/>
              </a:ext>
            </a:extLst>
          </p:cNvPr>
          <p:cNvSpPr txBox="1"/>
          <p:nvPr/>
        </p:nvSpPr>
        <p:spPr>
          <a:xfrm>
            <a:off x="187813" y="2639640"/>
            <a:ext cx="8433233"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X. Anden en amor, luz y sabiduría (Efe 5:1-20) </a:t>
            </a:r>
          </a:p>
        </p:txBody>
      </p:sp>
      <p:sp>
        <p:nvSpPr>
          <p:cNvPr id="15" name="TextBox 14">
            <a:extLst>
              <a:ext uri="{FF2B5EF4-FFF2-40B4-BE49-F238E27FC236}">
                <a16:creationId xmlns:a16="http://schemas.microsoft.com/office/drawing/2014/main" id="{A7E91893-B864-9AC7-D662-FFD2955F62EA}"/>
              </a:ext>
            </a:extLst>
          </p:cNvPr>
          <p:cNvSpPr txBox="1"/>
          <p:nvPr/>
        </p:nvSpPr>
        <p:spPr>
          <a:xfrm>
            <a:off x="187813" y="2959714"/>
            <a:ext cx="8433233"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XI. Practiquen una vida moldeada por Cristo en el hogar cristiano (Efe 5:21-6:9) </a:t>
            </a:r>
          </a:p>
        </p:txBody>
      </p:sp>
      <p:sp>
        <p:nvSpPr>
          <p:cNvPr id="16" name="TextBox 15">
            <a:extLst>
              <a:ext uri="{FF2B5EF4-FFF2-40B4-BE49-F238E27FC236}">
                <a16:creationId xmlns:a16="http://schemas.microsoft.com/office/drawing/2014/main" id="{E1E7E4A1-C3F3-7297-1FD9-7354C9B42D3F}"/>
              </a:ext>
            </a:extLst>
          </p:cNvPr>
          <p:cNvSpPr txBox="1"/>
          <p:nvPr/>
        </p:nvSpPr>
        <p:spPr>
          <a:xfrm>
            <a:off x="187813" y="3286937"/>
            <a:ext cx="8433233"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XII. Manténganse unidos: la iglesia como el ejercito de Dios (Efe 6:10-20) </a:t>
            </a:r>
          </a:p>
        </p:txBody>
      </p:sp>
      <p:sp>
        <p:nvSpPr>
          <p:cNvPr id="17" name="TextBox 16">
            <a:extLst>
              <a:ext uri="{FF2B5EF4-FFF2-40B4-BE49-F238E27FC236}">
                <a16:creationId xmlns:a16="http://schemas.microsoft.com/office/drawing/2014/main" id="{9F103207-6D8A-FD19-8051-D999728C94D2}"/>
              </a:ext>
            </a:extLst>
          </p:cNvPr>
          <p:cNvSpPr txBox="1"/>
          <p:nvPr/>
        </p:nvSpPr>
        <p:spPr>
          <a:xfrm>
            <a:off x="187813" y="3592098"/>
            <a:ext cx="8433233"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XIII. Saludo final (Efe 6:21-24) </a:t>
            </a:r>
          </a:p>
        </p:txBody>
      </p:sp>
      <p:sp>
        <p:nvSpPr>
          <p:cNvPr id="18" name="TextBox 17">
            <a:extLst>
              <a:ext uri="{FF2B5EF4-FFF2-40B4-BE49-F238E27FC236}">
                <a16:creationId xmlns:a16="http://schemas.microsoft.com/office/drawing/2014/main" id="{562F9F2D-1193-32C9-8039-B58598DFF5C8}"/>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28804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inVertic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arn(inVertic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arn(inVertic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arn(inVertical)">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Pablo, apóstol de Jesucristo por la voluntad de Dios, a los santos y fieles en Cristo Jesús que están en Éfeso: 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TextBox 2">
            <a:extLst>
              <a:ext uri="{FF2B5EF4-FFF2-40B4-BE49-F238E27FC236}">
                <a16:creationId xmlns:a16="http://schemas.microsoft.com/office/drawing/2014/main" id="{0712F25A-2809-E7B2-2655-8F12E6EF640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86522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Pablo, apóstol de Jesucristo por la voluntad de Dios, </a:t>
            </a:r>
            <a:r>
              <a:rPr lang="es-ES" sz="2400" dirty="0">
                <a:latin typeface="Calibri"/>
              </a:rPr>
              <a:t>a los santos y fieles en Cristo Jesús que están en Éfeso: 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TextBox 2">
            <a:extLst>
              <a:ext uri="{FF2B5EF4-FFF2-40B4-BE49-F238E27FC236}">
                <a16:creationId xmlns:a16="http://schemas.microsoft.com/office/drawing/2014/main" id="{F9D520FB-2447-B0B7-BF6E-898A766CAF78}"/>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39883299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Pablo, apóstol de Jesucristo por la voluntad de Dios, </a:t>
            </a:r>
            <a:r>
              <a:rPr lang="es-ES" sz="2400" dirty="0">
                <a:solidFill>
                  <a:srgbClr val="00B0F0"/>
                </a:solidFill>
                <a:latin typeface="Calibri"/>
              </a:rPr>
              <a:t>a los santos y fieles en Cristo Jesús que están en Éfeso: </a:t>
            </a:r>
            <a:r>
              <a:rPr lang="es-ES" sz="2400" dirty="0">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TextBox 2">
            <a:extLst>
              <a:ext uri="{FF2B5EF4-FFF2-40B4-BE49-F238E27FC236}">
                <a16:creationId xmlns:a16="http://schemas.microsoft.com/office/drawing/2014/main" id="{727DA2FB-89A1-9127-508C-48DCC53126A1}"/>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16253313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Pablo,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 esta causa yo Pablo, prisionero de Cristo Jesús por vosotros los gentiles;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184766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latin typeface="Calibri"/>
              </a:rPr>
              <a:t>prisionero de Cristo Jesús por vosotros los gentiles;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Tree>
    <p:extLst>
      <p:ext uri="{BB962C8B-B14F-4D97-AF65-F5344CB8AC3E}">
        <p14:creationId xmlns:p14="http://schemas.microsoft.com/office/powerpoint/2010/main" val="39343893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Orando en todo tiempo con toda oración y súplica en el Espíritu, y velando en ello con toda perseverancia y súplica por todos los santos; y por mí, a fin de que al abrir mi boca me sea dada palabra para dar a conocer con denuedo el misterio del evangelio, por el cual soy embajador en cadenas; que con denuedo hable de él, como debo hablar.</a:t>
            </a:r>
          </a:p>
        </p:txBody>
      </p:sp>
      <p:sp>
        <p:nvSpPr>
          <p:cNvPr id="12" name="TextBox 11">
            <a:extLst>
              <a:ext uri="{FF2B5EF4-FFF2-40B4-BE49-F238E27FC236}">
                <a16:creationId xmlns:a16="http://schemas.microsoft.com/office/drawing/2014/main" id="{1610DE16-C481-D128-653C-B8528601B0AD}"/>
              </a:ext>
            </a:extLst>
          </p:cNvPr>
          <p:cNvSpPr txBox="1"/>
          <p:nvPr/>
        </p:nvSpPr>
        <p:spPr>
          <a:xfrm>
            <a:off x="4904610" y="2835180"/>
            <a:ext cx="4164046" cy="583108"/>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escribió la carta en una prisión de Roma aproximadamente el 62 </a:t>
            </a:r>
            <a:r>
              <a:rPr lang="es-ES" sz="1900" b="1" dirty="0" err="1">
                <a:solidFill>
                  <a:prstClr val="black"/>
                </a:solidFill>
                <a:latin typeface="Calibri" panose="020F0502020204030204" pitchFamily="34" charset="0"/>
                <a:cs typeface="Calibri" panose="020F0502020204030204" pitchFamily="34" charset="0"/>
              </a:rPr>
              <a:t>dC</a:t>
            </a:r>
            <a:r>
              <a:rPr lang="es-ES" sz="1900" b="1" dirty="0">
                <a:solidFill>
                  <a:prstClr val="black"/>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73022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latin typeface="Calibri"/>
              </a:rPr>
              <a:t>y velando en ello con toda perseverancia y súplica por todos los santos; y por mí, a fin de que al abrir mi boca me sea dada palabra para dar a conocer con denuedo el misterio del evangelio, por el cual soy embajador en cadenas; que con denuedo hable de él, como debo hablar.</a:t>
            </a:r>
          </a:p>
        </p:txBody>
      </p:sp>
    </p:spTree>
    <p:extLst>
      <p:ext uri="{BB962C8B-B14F-4D97-AF65-F5344CB8AC3E}">
        <p14:creationId xmlns:p14="http://schemas.microsoft.com/office/powerpoint/2010/main" val="2844066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y por mí, a fin de que al abrir mi boca me sea dada palabra para dar a conocer con denuedo el misterio del evangelio, por el cual soy embajador en cadenas; que con denuedo hable de él, como debo hablar.</a:t>
            </a:r>
          </a:p>
        </p:txBody>
      </p:sp>
    </p:spTree>
    <p:extLst>
      <p:ext uri="{BB962C8B-B14F-4D97-AF65-F5344CB8AC3E}">
        <p14:creationId xmlns:p14="http://schemas.microsoft.com/office/powerpoint/2010/main" val="1927136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a:t>
            </a:r>
            <a:r>
              <a:rPr lang="es-ES" sz="2400" u="sng" dirty="0">
                <a:latin typeface="Calibri"/>
              </a:rPr>
              <a:t>y por mí</a:t>
            </a:r>
            <a:r>
              <a:rPr lang="es-ES" sz="2400" dirty="0">
                <a:latin typeface="Calibri"/>
              </a:rPr>
              <a:t>, a fin de que al abrir mi boca me sea dada palabra para dar a conocer con denuedo el misterio del evangelio, por el cual soy embajador en cadenas; que con denuedo hable de él, como debo hablar.</a:t>
            </a:r>
          </a:p>
        </p:txBody>
      </p:sp>
    </p:spTree>
    <p:extLst>
      <p:ext uri="{BB962C8B-B14F-4D97-AF65-F5344CB8AC3E}">
        <p14:creationId xmlns:p14="http://schemas.microsoft.com/office/powerpoint/2010/main" val="1825593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a:t>
            </a:r>
            <a:r>
              <a:rPr lang="es-ES" sz="2400" u="sng" dirty="0">
                <a:latin typeface="Calibri"/>
              </a:rPr>
              <a:t>y por mí</a:t>
            </a:r>
            <a:r>
              <a:rPr lang="es-ES" sz="2400" dirty="0">
                <a:latin typeface="Calibri"/>
              </a:rPr>
              <a:t>, </a:t>
            </a:r>
            <a:r>
              <a:rPr lang="es-ES" sz="2400" dirty="0">
                <a:solidFill>
                  <a:srgbClr val="FFFF00"/>
                </a:solidFill>
                <a:latin typeface="Calibri"/>
              </a:rPr>
              <a:t>a fin de que al abrir mi boca me sea dada palabra para dar a conocer con denuedo el misterio del evangelio, por el cual soy embajador en cadenas; </a:t>
            </a:r>
            <a:r>
              <a:rPr lang="es-ES" sz="2400" dirty="0">
                <a:latin typeface="Calibri"/>
              </a:rPr>
              <a:t>que con denuedo hable de él, como debo hablar.</a:t>
            </a:r>
          </a:p>
        </p:txBody>
      </p:sp>
    </p:spTree>
    <p:extLst>
      <p:ext uri="{BB962C8B-B14F-4D97-AF65-F5344CB8AC3E}">
        <p14:creationId xmlns:p14="http://schemas.microsoft.com/office/powerpoint/2010/main" val="4100084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a:t>
            </a:r>
            <a:r>
              <a:rPr lang="es-ES" sz="2400" u="sng" dirty="0">
                <a:latin typeface="Calibri"/>
              </a:rPr>
              <a:t>y por mí</a:t>
            </a:r>
            <a:r>
              <a:rPr lang="es-ES" sz="2400" dirty="0">
                <a:latin typeface="Calibri"/>
              </a:rPr>
              <a:t>, </a:t>
            </a:r>
            <a:r>
              <a:rPr lang="es-ES" sz="2400" dirty="0">
                <a:solidFill>
                  <a:srgbClr val="FFFF00"/>
                </a:solidFill>
                <a:latin typeface="Calibri"/>
              </a:rPr>
              <a:t>a fin de que al abrir mi boca me sea dada palabra para dar a conocer con denuedo el misterio del evangelio, por el cual soy embajador en cadenas; </a:t>
            </a:r>
            <a:r>
              <a:rPr lang="es-ES" sz="2400" dirty="0">
                <a:solidFill>
                  <a:srgbClr val="00B0F0"/>
                </a:solidFill>
                <a:latin typeface="Calibri"/>
              </a:rPr>
              <a:t>que con denuedo hable de él, como debo hablar.</a:t>
            </a:r>
          </a:p>
        </p:txBody>
      </p:sp>
      <p:sp>
        <p:nvSpPr>
          <p:cNvPr id="12" name="1 CuadroTexto">
            <a:extLst>
              <a:ext uri="{FF2B5EF4-FFF2-40B4-BE49-F238E27FC236}">
                <a16:creationId xmlns:a16="http://schemas.microsoft.com/office/drawing/2014/main" id="{ECEF4013-119A-5F6C-6E5C-106D079D744A}"/>
              </a:ext>
            </a:extLst>
          </p:cNvPr>
          <p:cNvSpPr txBox="1"/>
          <p:nvPr/>
        </p:nvSpPr>
        <p:spPr>
          <a:xfrm>
            <a:off x="2537774" y="553390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3:13</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C3CA3F25-30AE-F79C-9DDC-9DEE6F014DAF}"/>
              </a:ext>
            </a:extLst>
          </p:cNvPr>
          <p:cNvSpPr txBox="1"/>
          <p:nvPr/>
        </p:nvSpPr>
        <p:spPr>
          <a:xfrm>
            <a:off x="0" y="6051627"/>
            <a:ext cx="91800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 lo cual pido que no desmayéis a causa de mis tribulaciones por vosotros, las cuales son vuestra gloria.</a:t>
            </a:r>
          </a:p>
        </p:txBody>
      </p:sp>
    </p:spTree>
    <p:extLst>
      <p:ext uri="{BB962C8B-B14F-4D97-AF65-F5344CB8AC3E}">
        <p14:creationId xmlns:p14="http://schemas.microsoft.com/office/powerpoint/2010/main" val="199065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a:t>
            </a:r>
            <a:r>
              <a:rPr lang="es-ES" sz="2400" u="sng" dirty="0">
                <a:latin typeface="Calibri"/>
              </a:rPr>
              <a:t>y por mí</a:t>
            </a:r>
            <a:r>
              <a:rPr lang="es-ES" sz="2400" dirty="0">
                <a:latin typeface="Calibri"/>
              </a:rPr>
              <a:t>, </a:t>
            </a:r>
            <a:r>
              <a:rPr lang="es-ES" sz="2400" dirty="0">
                <a:solidFill>
                  <a:srgbClr val="FFFF00"/>
                </a:solidFill>
                <a:latin typeface="Calibri"/>
              </a:rPr>
              <a:t>a fin de que al abrir mi boca me sea dada palabra para dar a conocer con denuedo el misterio del evangelio, por el cual soy embajador en cadenas; </a:t>
            </a:r>
            <a:r>
              <a:rPr lang="es-ES" sz="2400" dirty="0">
                <a:solidFill>
                  <a:srgbClr val="00B0F0"/>
                </a:solidFill>
                <a:latin typeface="Calibri"/>
              </a:rPr>
              <a:t>que con denuedo hable de él, como debo hablar.</a:t>
            </a:r>
          </a:p>
        </p:txBody>
      </p:sp>
      <p:sp>
        <p:nvSpPr>
          <p:cNvPr id="12" name="1 CuadroTexto">
            <a:extLst>
              <a:ext uri="{FF2B5EF4-FFF2-40B4-BE49-F238E27FC236}">
                <a16:creationId xmlns:a16="http://schemas.microsoft.com/office/drawing/2014/main" id="{ECEF4013-119A-5F6C-6E5C-106D079D744A}"/>
              </a:ext>
            </a:extLst>
          </p:cNvPr>
          <p:cNvSpPr txBox="1"/>
          <p:nvPr/>
        </p:nvSpPr>
        <p:spPr>
          <a:xfrm>
            <a:off x="2537774" y="553390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3:13</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C3CA3F25-30AE-F79C-9DDC-9DEE6F014DAF}"/>
              </a:ext>
            </a:extLst>
          </p:cNvPr>
          <p:cNvSpPr txBox="1"/>
          <p:nvPr/>
        </p:nvSpPr>
        <p:spPr>
          <a:xfrm>
            <a:off x="0" y="6051627"/>
            <a:ext cx="91800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lo cual pido que no desmayéis a causa de mis tribulaciones por vosotros, </a:t>
            </a:r>
            <a:r>
              <a:rPr lang="es-ES" sz="2400" dirty="0">
                <a:latin typeface="Calibri"/>
              </a:rPr>
              <a:t>las cuales son vuestra gloria.</a:t>
            </a:r>
          </a:p>
        </p:txBody>
      </p:sp>
    </p:spTree>
    <p:extLst>
      <p:ext uri="{BB962C8B-B14F-4D97-AF65-F5344CB8AC3E}">
        <p14:creationId xmlns:p14="http://schemas.microsoft.com/office/powerpoint/2010/main" val="972874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1:1, 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984693"/>
          </a:xfrm>
          <a:prstGeom prst="rect">
            <a:avLst/>
          </a:prstGeom>
          <a:noFill/>
        </p:spPr>
        <p:txBody>
          <a:bodyPr wrap="square" rtlCol="0">
            <a:spAutoFit/>
          </a:bodyPr>
          <a:lstStyle/>
          <a:p>
            <a:pPr algn="ctr" fontAlgn="auto">
              <a:lnSpc>
                <a:spcPts val="2300"/>
              </a:lnSpc>
              <a:spcBef>
                <a:spcPts val="0"/>
              </a:spcBef>
              <a:spcAft>
                <a:spcPts val="0"/>
              </a:spcAft>
            </a:pPr>
            <a:r>
              <a:rPr lang="es-ES" sz="2400" u="sng" dirty="0">
                <a:solidFill>
                  <a:srgbClr val="FFFF00"/>
                </a:solidFill>
                <a:latin typeface="Calibri"/>
              </a:rPr>
              <a:t>Pablo</a:t>
            </a:r>
            <a:r>
              <a:rPr lang="es-ES" sz="2400" dirty="0">
                <a:solidFill>
                  <a:srgbClr val="FFFF00"/>
                </a:solidFill>
                <a:latin typeface="Calibri"/>
              </a:rPr>
              <a:t>, apóstol de Jesucristo por la voluntad de Dios, </a:t>
            </a:r>
            <a:r>
              <a:rPr lang="es-ES" sz="2400" dirty="0">
                <a:solidFill>
                  <a:srgbClr val="00B0F0"/>
                </a:solidFill>
                <a:latin typeface="Calibri"/>
              </a:rPr>
              <a:t>a los santos y fieles en Cristo Jesús que están en Éfeso: </a:t>
            </a:r>
            <a:r>
              <a:rPr lang="es-ES" sz="2400" dirty="0">
                <a:solidFill>
                  <a:srgbClr val="FFFF00"/>
                </a:solidFill>
                <a:latin typeface="Calibri"/>
              </a:rPr>
              <a:t>Gracia y paz a vosotros, de Dios nuestro Padre y del Señor Jesucristo.</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3" name="1 CuadroTexto">
            <a:extLst>
              <a:ext uri="{FF2B5EF4-FFF2-40B4-BE49-F238E27FC236}">
                <a16:creationId xmlns:a16="http://schemas.microsoft.com/office/drawing/2014/main" id="{646B6F97-8680-E496-9CAC-D9C14D893FEE}"/>
              </a:ext>
            </a:extLst>
          </p:cNvPr>
          <p:cNvSpPr txBox="1"/>
          <p:nvPr/>
        </p:nvSpPr>
        <p:spPr>
          <a:xfrm>
            <a:off x="4904610" y="141969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625A954-797A-83FD-34D7-3E3A67703D57}"/>
              </a:ext>
            </a:extLst>
          </p:cNvPr>
          <p:cNvSpPr txBox="1"/>
          <p:nvPr/>
        </p:nvSpPr>
        <p:spPr>
          <a:xfrm>
            <a:off x="4904610" y="1879111"/>
            <a:ext cx="427539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esta causa yo </a:t>
            </a:r>
            <a:r>
              <a:rPr lang="es-ES" sz="2400" u="sng" dirty="0">
                <a:solidFill>
                  <a:srgbClr val="FFFF00"/>
                </a:solidFill>
                <a:latin typeface="Calibri"/>
              </a:rPr>
              <a:t>Pablo</a:t>
            </a:r>
            <a:r>
              <a:rPr lang="es-ES" sz="2400" dirty="0">
                <a:solidFill>
                  <a:srgbClr val="FFFF00"/>
                </a:solidFill>
                <a:latin typeface="Calibri"/>
              </a:rPr>
              <a:t>, </a:t>
            </a:r>
            <a:r>
              <a:rPr lang="es-ES" sz="2400" dirty="0">
                <a:solidFill>
                  <a:srgbClr val="00B0F0"/>
                </a:solidFill>
                <a:latin typeface="Calibri"/>
              </a:rPr>
              <a:t>prisionero de Cristo Jesús por vosotros los gentiles</a:t>
            </a:r>
            <a:r>
              <a:rPr lang="es-ES" sz="2400" dirty="0">
                <a:latin typeface="Calibri"/>
              </a:rPr>
              <a:t>; </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0" name="1 CuadroTexto">
            <a:extLst>
              <a:ext uri="{FF2B5EF4-FFF2-40B4-BE49-F238E27FC236}">
                <a16:creationId xmlns:a16="http://schemas.microsoft.com/office/drawing/2014/main" id="{9180746D-3AF0-FC27-DC37-8AD5C55DD84D}"/>
              </a:ext>
            </a:extLst>
          </p:cNvPr>
          <p:cNvSpPr txBox="1"/>
          <p:nvPr/>
        </p:nvSpPr>
        <p:spPr>
          <a:xfrm>
            <a:off x="224598" y="141277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6:18-20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3B859CF-7E32-CC77-F73B-6BA9E711254E}"/>
              </a:ext>
            </a:extLst>
          </p:cNvPr>
          <p:cNvSpPr txBox="1"/>
          <p:nvPr/>
        </p:nvSpPr>
        <p:spPr>
          <a:xfrm>
            <a:off x="35496" y="1884887"/>
            <a:ext cx="4536504"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Orando en todo tiempo con toda oración y súplica en el Espíritu, </a:t>
            </a:r>
            <a:r>
              <a:rPr lang="es-ES" sz="2400" dirty="0">
                <a:solidFill>
                  <a:srgbClr val="00B0F0"/>
                </a:solidFill>
                <a:latin typeface="Calibri"/>
              </a:rPr>
              <a:t>y velando en ello con toda perseverancia y súplica por todos los santos;</a:t>
            </a:r>
            <a:r>
              <a:rPr lang="es-ES" sz="2400" dirty="0">
                <a:latin typeface="Calibri"/>
              </a:rPr>
              <a:t> </a:t>
            </a:r>
            <a:r>
              <a:rPr lang="es-ES" sz="2400" u="sng" dirty="0">
                <a:latin typeface="Calibri"/>
              </a:rPr>
              <a:t>y por mí</a:t>
            </a:r>
            <a:r>
              <a:rPr lang="es-ES" sz="2400" dirty="0">
                <a:latin typeface="Calibri"/>
              </a:rPr>
              <a:t>, </a:t>
            </a:r>
            <a:r>
              <a:rPr lang="es-ES" sz="2400" dirty="0">
                <a:solidFill>
                  <a:srgbClr val="FFFF00"/>
                </a:solidFill>
                <a:latin typeface="Calibri"/>
              </a:rPr>
              <a:t>a fin de que al abrir mi boca me sea dada palabra para dar a conocer con denuedo el misterio del evangelio, por el cual soy embajador en cadenas; </a:t>
            </a:r>
            <a:r>
              <a:rPr lang="es-ES" sz="2400" dirty="0">
                <a:solidFill>
                  <a:srgbClr val="00B0F0"/>
                </a:solidFill>
                <a:latin typeface="Calibri"/>
              </a:rPr>
              <a:t>que con denuedo hable de él, como debo hablar.</a:t>
            </a:r>
          </a:p>
        </p:txBody>
      </p:sp>
      <p:sp>
        <p:nvSpPr>
          <p:cNvPr id="12" name="1 CuadroTexto">
            <a:extLst>
              <a:ext uri="{FF2B5EF4-FFF2-40B4-BE49-F238E27FC236}">
                <a16:creationId xmlns:a16="http://schemas.microsoft.com/office/drawing/2014/main" id="{ECEF4013-119A-5F6C-6E5C-106D079D744A}"/>
              </a:ext>
            </a:extLst>
          </p:cNvPr>
          <p:cNvSpPr txBox="1"/>
          <p:nvPr/>
        </p:nvSpPr>
        <p:spPr>
          <a:xfrm>
            <a:off x="2537774" y="5533906"/>
            <a:ext cx="4104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Efesios 3:13</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C3CA3F25-30AE-F79C-9DDC-9DEE6F014DAF}"/>
              </a:ext>
            </a:extLst>
          </p:cNvPr>
          <p:cNvSpPr txBox="1"/>
          <p:nvPr/>
        </p:nvSpPr>
        <p:spPr>
          <a:xfrm>
            <a:off x="0" y="6051627"/>
            <a:ext cx="91800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lo cual pido que no desmayéis a causa de mis tribulaciones por vosotros, </a:t>
            </a:r>
            <a:r>
              <a:rPr lang="es-ES" sz="2400" dirty="0">
                <a:solidFill>
                  <a:srgbClr val="00B0F0"/>
                </a:solidFill>
                <a:latin typeface="Calibri"/>
              </a:rPr>
              <a:t>las cuales son vuestra gloria.</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Tree>
    <p:extLst>
      <p:ext uri="{BB962C8B-B14F-4D97-AF65-F5344CB8AC3E}">
        <p14:creationId xmlns:p14="http://schemas.microsoft.com/office/powerpoint/2010/main" val="329160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Dándonos a conocer el misterio de su voluntad, según su beneplácito, el cual se había propuesto en si mismo, de reunir todas las cosas en Cristo, en la dispensación del cumplimiento de los tiempos,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Tree>
    <p:extLst>
      <p:ext uri="{BB962C8B-B14F-4D97-AF65-F5344CB8AC3E}">
        <p14:creationId xmlns:p14="http://schemas.microsoft.com/office/powerpoint/2010/main" val="80948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latin typeface="Calibri"/>
              </a:rPr>
              <a:t>el cual se había propuesto en si mismo, de reunir todas las cosas en Cristo, en la dispensación del cumplimiento de los tiempos,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Tree>
    <p:extLst>
      <p:ext uri="{BB962C8B-B14F-4D97-AF65-F5344CB8AC3E}">
        <p14:creationId xmlns:p14="http://schemas.microsoft.com/office/powerpoint/2010/main" val="67771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en la dispensación del cumplimiento de los tiempos,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Tree>
    <p:extLst>
      <p:ext uri="{BB962C8B-B14F-4D97-AF65-F5344CB8AC3E}">
        <p14:creationId xmlns:p14="http://schemas.microsoft.com/office/powerpoint/2010/main" val="104366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Pero ahora en Cristo Jesús, vosotros que en otro tiempo estabais lejos, habéis sido hechos cercanos por la sangre de Cristo. Porque él es nuestra paz, que de ambos pueblos hizo uno, derribando la pared intermedia de separación, </a:t>
            </a:r>
          </a:p>
        </p:txBody>
      </p:sp>
    </p:spTree>
    <p:extLst>
      <p:ext uri="{BB962C8B-B14F-4D97-AF65-F5344CB8AC3E}">
        <p14:creationId xmlns:p14="http://schemas.microsoft.com/office/powerpoint/2010/main" val="132939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habéis sido hechos cercanos por la sangre de Cristo. Porque él es nuestra paz, que de ambos pueblos hizo uno, derribando la pared intermedia de separación, </a:t>
            </a:r>
          </a:p>
        </p:txBody>
      </p:sp>
    </p:spTree>
    <p:extLst>
      <p:ext uri="{BB962C8B-B14F-4D97-AF65-F5344CB8AC3E}">
        <p14:creationId xmlns:p14="http://schemas.microsoft.com/office/powerpoint/2010/main" val="35764387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a:t>
            </a:r>
            <a:r>
              <a:rPr lang="es-ES" sz="2400" dirty="0">
                <a:solidFill>
                  <a:srgbClr val="00B0F0"/>
                </a:solidFill>
                <a:latin typeface="Calibri"/>
              </a:rPr>
              <a:t>habéis sido hechos cercanos </a:t>
            </a:r>
            <a:r>
              <a:rPr lang="es-ES" sz="2400" u="sng" dirty="0">
                <a:solidFill>
                  <a:srgbClr val="00B0F0"/>
                </a:solidFill>
                <a:latin typeface="Calibri"/>
              </a:rPr>
              <a:t>por la sangre de Cristo</a:t>
            </a:r>
            <a:r>
              <a:rPr lang="es-ES" sz="2400" dirty="0">
                <a:solidFill>
                  <a:srgbClr val="00B0F0"/>
                </a:solidFill>
                <a:latin typeface="Calibri"/>
              </a:rPr>
              <a:t>.</a:t>
            </a:r>
            <a:r>
              <a:rPr lang="es-ES" sz="2400" dirty="0">
                <a:latin typeface="Calibri"/>
              </a:rPr>
              <a:t> Porque él es nuestra paz, que de ambos pueblos hizo uno, derribando la pared intermedia de separación, </a:t>
            </a:r>
          </a:p>
        </p:txBody>
      </p:sp>
    </p:spTree>
    <p:extLst>
      <p:ext uri="{BB962C8B-B14F-4D97-AF65-F5344CB8AC3E}">
        <p14:creationId xmlns:p14="http://schemas.microsoft.com/office/powerpoint/2010/main" val="32617971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a:t>
            </a:r>
            <a:r>
              <a:rPr lang="es-ES" sz="2400" dirty="0">
                <a:solidFill>
                  <a:srgbClr val="00B0F0"/>
                </a:solidFill>
                <a:latin typeface="Calibri"/>
              </a:rPr>
              <a:t>habéis sido hechos cercanos </a:t>
            </a:r>
            <a:r>
              <a:rPr lang="es-ES" sz="2400" u="sng" dirty="0">
                <a:solidFill>
                  <a:srgbClr val="00B0F0"/>
                </a:solidFill>
                <a:latin typeface="Calibri"/>
              </a:rPr>
              <a:t>por la sangre de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Porque </a:t>
            </a:r>
            <a:r>
              <a:rPr lang="es-ES" sz="2400" u="sng" dirty="0">
                <a:solidFill>
                  <a:srgbClr val="FFFF00"/>
                </a:solidFill>
                <a:latin typeface="Calibri"/>
              </a:rPr>
              <a:t>él es nuestra paz</a:t>
            </a:r>
            <a:r>
              <a:rPr lang="es-ES" sz="2400" dirty="0">
                <a:solidFill>
                  <a:srgbClr val="FFFF00"/>
                </a:solidFill>
                <a:latin typeface="Calibri"/>
              </a:rPr>
              <a:t>, que de ambos pueblos hizo uno, derribando la pared intermedia de separación, </a:t>
            </a:r>
          </a:p>
        </p:txBody>
      </p:sp>
      <p:sp>
        <p:nvSpPr>
          <p:cNvPr id="10" name="1 CuadroTexto">
            <a:extLst>
              <a:ext uri="{FF2B5EF4-FFF2-40B4-BE49-F238E27FC236}">
                <a16:creationId xmlns:a16="http://schemas.microsoft.com/office/drawing/2014/main" id="{18D3346B-37C6-ECC6-8C2C-E1DAFFF79194}"/>
              </a:ext>
            </a:extLst>
          </p:cNvPr>
          <p:cNvSpPr txBox="1"/>
          <p:nvPr/>
        </p:nvSpPr>
        <p:spPr>
          <a:xfrm>
            <a:off x="221050" y="47353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3:10-12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FE5A2D9-21A3-2787-47C9-70042CE5AD28}"/>
              </a:ext>
            </a:extLst>
          </p:cNvPr>
          <p:cNvSpPr txBox="1"/>
          <p:nvPr/>
        </p:nvSpPr>
        <p:spPr>
          <a:xfrm>
            <a:off x="0" y="530120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Para que la multiforme sabiduría de Dios sea ahora dada a conocer por medio de la iglesia a los principados y potestades en los lugares celestiales, conforme al propósito eterno que hizo en Cristo Jesús nuestro Señor, en quien tenemos seguridad y acceso con confianza por medio de la fe en él. </a:t>
            </a:r>
          </a:p>
        </p:txBody>
      </p:sp>
    </p:spTree>
    <p:extLst>
      <p:ext uri="{BB962C8B-B14F-4D97-AF65-F5344CB8AC3E}">
        <p14:creationId xmlns:p14="http://schemas.microsoft.com/office/powerpoint/2010/main" val="211680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a:t>
            </a:r>
            <a:r>
              <a:rPr lang="es-ES" sz="2400" dirty="0">
                <a:solidFill>
                  <a:srgbClr val="00B0F0"/>
                </a:solidFill>
                <a:latin typeface="Calibri"/>
              </a:rPr>
              <a:t>habéis sido hechos cercanos </a:t>
            </a:r>
            <a:r>
              <a:rPr lang="es-ES" sz="2400" u="sng" dirty="0">
                <a:solidFill>
                  <a:srgbClr val="00B0F0"/>
                </a:solidFill>
                <a:latin typeface="Calibri"/>
              </a:rPr>
              <a:t>por la sangre de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Porque </a:t>
            </a:r>
            <a:r>
              <a:rPr lang="es-ES" sz="2400" u="sng" dirty="0">
                <a:solidFill>
                  <a:srgbClr val="FFFF00"/>
                </a:solidFill>
                <a:latin typeface="Calibri"/>
              </a:rPr>
              <a:t>él es nuestra paz</a:t>
            </a:r>
            <a:r>
              <a:rPr lang="es-ES" sz="2400" dirty="0">
                <a:solidFill>
                  <a:srgbClr val="FFFF00"/>
                </a:solidFill>
                <a:latin typeface="Calibri"/>
              </a:rPr>
              <a:t>, que de ambos pueblos hizo uno, derribando la pared intermedia de separación, </a:t>
            </a:r>
          </a:p>
        </p:txBody>
      </p:sp>
      <p:sp>
        <p:nvSpPr>
          <p:cNvPr id="10" name="1 CuadroTexto">
            <a:extLst>
              <a:ext uri="{FF2B5EF4-FFF2-40B4-BE49-F238E27FC236}">
                <a16:creationId xmlns:a16="http://schemas.microsoft.com/office/drawing/2014/main" id="{18D3346B-37C6-ECC6-8C2C-E1DAFFF79194}"/>
              </a:ext>
            </a:extLst>
          </p:cNvPr>
          <p:cNvSpPr txBox="1"/>
          <p:nvPr/>
        </p:nvSpPr>
        <p:spPr>
          <a:xfrm>
            <a:off x="221050" y="47353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3:10-12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FE5A2D9-21A3-2787-47C9-70042CE5AD28}"/>
              </a:ext>
            </a:extLst>
          </p:cNvPr>
          <p:cNvSpPr txBox="1"/>
          <p:nvPr/>
        </p:nvSpPr>
        <p:spPr>
          <a:xfrm>
            <a:off x="0" y="530120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que la multiforme sabiduría de Dios </a:t>
            </a:r>
            <a:r>
              <a:rPr lang="es-ES" sz="2400" u="sng" dirty="0">
                <a:solidFill>
                  <a:srgbClr val="FFFF00"/>
                </a:solidFill>
                <a:latin typeface="Calibri"/>
              </a:rPr>
              <a:t>sea ahora dada a conocer por medio de la iglesia</a:t>
            </a:r>
            <a:r>
              <a:rPr lang="es-ES" sz="2400" dirty="0">
                <a:solidFill>
                  <a:srgbClr val="FFFF00"/>
                </a:solidFill>
                <a:latin typeface="Calibri"/>
              </a:rPr>
              <a:t> a los principados y potestades en los lugares celestiales,</a:t>
            </a:r>
            <a:r>
              <a:rPr lang="es-ES" sz="2400" dirty="0">
                <a:latin typeface="Calibri"/>
              </a:rPr>
              <a:t> conforme al propósito eterno que hizo en Cristo Jesús nuestro Señor, en quien tenemos seguridad y acceso con confianza por medio de la fe en él. </a:t>
            </a:r>
          </a:p>
        </p:txBody>
      </p:sp>
      <p:sp>
        <p:nvSpPr>
          <p:cNvPr id="12" name="TextBox 11">
            <a:extLst>
              <a:ext uri="{FF2B5EF4-FFF2-40B4-BE49-F238E27FC236}">
                <a16:creationId xmlns:a16="http://schemas.microsoft.com/office/drawing/2014/main" id="{02D43C66-2394-E539-FE86-E949607C1392}"/>
              </a:ext>
            </a:extLst>
          </p:cNvPr>
          <p:cNvSpPr txBox="1"/>
          <p:nvPr/>
        </p:nvSpPr>
        <p:spPr>
          <a:xfrm>
            <a:off x="4255755" y="1660312"/>
            <a:ext cx="4924757"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1. La iglesia como cuerpo (Efe 1:2, 23; 2:16…) </a:t>
            </a:r>
          </a:p>
        </p:txBody>
      </p:sp>
      <p:sp>
        <p:nvSpPr>
          <p:cNvPr id="13" name="TextBox 12">
            <a:extLst>
              <a:ext uri="{FF2B5EF4-FFF2-40B4-BE49-F238E27FC236}">
                <a16:creationId xmlns:a16="http://schemas.microsoft.com/office/drawing/2014/main" id="{253FA64D-771B-8E76-9BE3-C3CF455EE710}"/>
              </a:ext>
            </a:extLst>
          </p:cNvPr>
          <p:cNvSpPr txBox="1"/>
          <p:nvPr/>
        </p:nvSpPr>
        <p:spPr>
          <a:xfrm>
            <a:off x="4255755" y="2019431"/>
            <a:ext cx="4924757"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2. La iglesia como edificio/templo (Efe 2:19-22)</a:t>
            </a:r>
          </a:p>
        </p:txBody>
      </p:sp>
      <p:sp>
        <p:nvSpPr>
          <p:cNvPr id="15" name="TextBox 14">
            <a:extLst>
              <a:ext uri="{FF2B5EF4-FFF2-40B4-BE49-F238E27FC236}">
                <a16:creationId xmlns:a16="http://schemas.microsoft.com/office/drawing/2014/main" id="{D3F32BC3-D216-3254-9441-418275FCB2A2}"/>
              </a:ext>
            </a:extLst>
          </p:cNvPr>
          <p:cNvSpPr txBox="1"/>
          <p:nvPr/>
        </p:nvSpPr>
        <p:spPr>
          <a:xfrm>
            <a:off x="4255755" y="2365003"/>
            <a:ext cx="4929608"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3. La iglesia como esposa (Efe 5:22-27)</a:t>
            </a:r>
          </a:p>
        </p:txBody>
      </p:sp>
      <p:sp>
        <p:nvSpPr>
          <p:cNvPr id="16" name="TextBox 15">
            <a:extLst>
              <a:ext uri="{FF2B5EF4-FFF2-40B4-BE49-F238E27FC236}">
                <a16:creationId xmlns:a16="http://schemas.microsoft.com/office/drawing/2014/main" id="{7C58F947-D69E-A626-AA6A-8BD5B2A99713}"/>
              </a:ext>
            </a:extLst>
          </p:cNvPr>
          <p:cNvSpPr txBox="1"/>
          <p:nvPr/>
        </p:nvSpPr>
        <p:spPr>
          <a:xfrm>
            <a:off x="4240615" y="2726437"/>
            <a:ext cx="492960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4. La iglesia como ejercito (Efe 6:10-20) </a:t>
            </a:r>
          </a:p>
        </p:txBody>
      </p:sp>
    </p:spTree>
    <p:extLst>
      <p:ext uri="{BB962C8B-B14F-4D97-AF65-F5344CB8AC3E}">
        <p14:creationId xmlns:p14="http://schemas.microsoft.com/office/powerpoint/2010/main" val="238528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a:t>
            </a:r>
            <a:r>
              <a:rPr lang="es-ES" sz="2400" dirty="0">
                <a:solidFill>
                  <a:srgbClr val="00B0F0"/>
                </a:solidFill>
                <a:latin typeface="Calibri"/>
              </a:rPr>
              <a:t>habéis sido hechos cercanos </a:t>
            </a:r>
            <a:r>
              <a:rPr lang="es-ES" sz="2400" u="sng" dirty="0">
                <a:solidFill>
                  <a:srgbClr val="00B0F0"/>
                </a:solidFill>
                <a:latin typeface="Calibri"/>
              </a:rPr>
              <a:t>por la sangre de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Porque </a:t>
            </a:r>
            <a:r>
              <a:rPr lang="es-ES" sz="2400" u="sng" dirty="0">
                <a:solidFill>
                  <a:srgbClr val="FFFF00"/>
                </a:solidFill>
                <a:latin typeface="Calibri"/>
              </a:rPr>
              <a:t>él es nuestra paz</a:t>
            </a:r>
            <a:r>
              <a:rPr lang="es-ES" sz="2400" dirty="0">
                <a:solidFill>
                  <a:srgbClr val="FFFF00"/>
                </a:solidFill>
                <a:latin typeface="Calibri"/>
              </a:rPr>
              <a:t>, que de ambos pueblos hizo uno, derribando la pared intermedia de separación, </a:t>
            </a:r>
          </a:p>
        </p:txBody>
      </p:sp>
      <p:sp>
        <p:nvSpPr>
          <p:cNvPr id="10" name="1 CuadroTexto">
            <a:extLst>
              <a:ext uri="{FF2B5EF4-FFF2-40B4-BE49-F238E27FC236}">
                <a16:creationId xmlns:a16="http://schemas.microsoft.com/office/drawing/2014/main" id="{18D3346B-37C6-ECC6-8C2C-E1DAFFF79194}"/>
              </a:ext>
            </a:extLst>
          </p:cNvPr>
          <p:cNvSpPr txBox="1"/>
          <p:nvPr/>
        </p:nvSpPr>
        <p:spPr>
          <a:xfrm>
            <a:off x="221050" y="47353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3:10-12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FE5A2D9-21A3-2787-47C9-70042CE5AD28}"/>
              </a:ext>
            </a:extLst>
          </p:cNvPr>
          <p:cNvSpPr txBox="1"/>
          <p:nvPr/>
        </p:nvSpPr>
        <p:spPr>
          <a:xfrm>
            <a:off x="0" y="530120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que la multiforme sabiduría de Dios </a:t>
            </a:r>
            <a:r>
              <a:rPr lang="es-ES" sz="2400" u="sng" dirty="0">
                <a:solidFill>
                  <a:srgbClr val="FFFF00"/>
                </a:solidFill>
                <a:latin typeface="Calibri"/>
              </a:rPr>
              <a:t>sea ahora dada a conocer por medio de la iglesia</a:t>
            </a:r>
            <a:r>
              <a:rPr lang="es-ES" sz="2400" dirty="0">
                <a:solidFill>
                  <a:srgbClr val="FFFF00"/>
                </a:solidFill>
                <a:latin typeface="Calibri"/>
              </a:rPr>
              <a:t> a los principados y potestades en los lugares celestiales,</a:t>
            </a:r>
            <a:r>
              <a:rPr lang="es-ES" sz="2400" dirty="0">
                <a:latin typeface="Calibri"/>
              </a:rPr>
              <a:t> </a:t>
            </a:r>
            <a:r>
              <a:rPr lang="es-ES" sz="2400" dirty="0">
                <a:solidFill>
                  <a:srgbClr val="00B0F0"/>
                </a:solidFill>
                <a:latin typeface="Calibri"/>
              </a:rPr>
              <a:t>conforme al propósito eterno que hizo en Cristo Jesús nuestro Señor,</a:t>
            </a:r>
            <a:r>
              <a:rPr lang="es-ES" sz="2400" dirty="0">
                <a:latin typeface="Calibri"/>
              </a:rPr>
              <a:t> en quien tenemos seguridad y acceso con confianza por medio de la fe en él. </a:t>
            </a:r>
          </a:p>
        </p:txBody>
      </p:sp>
      <p:sp>
        <p:nvSpPr>
          <p:cNvPr id="12" name="TextBox 11">
            <a:extLst>
              <a:ext uri="{FF2B5EF4-FFF2-40B4-BE49-F238E27FC236}">
                <a16:creationId xmlns:a16="http://schemas.microsoft.com/office/drawing/2014/main" id="{02D43C66-2394-E539-FE86-E949607C1392}"/>
              </a:ext>
            </a:extLst>
          </p:cNvPr>
          <p:cNvSpPr txBox="1"/>
          <p:nvPr/>
        </p:nvSpPr>
        <p:spPr>
          <a:xfrm>
            <a:off x="4255755" y="1660312"/>
            <a:ext cx="4924757"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1. La iglesia como cuerpo (Efe 1:2, 23; 2:16…) </a:t>
            </a:r>
          </a:p>
        </p:txBody>
      </p:sp>
      <p:sp>
        <p:nvSpPr>
          <p:cNvPr id="13" name="TextBox 12">
            <a:extLst>
              <a:ext uri="{FF2B5EF4-FFF2-40B4-BE49-F238E27FC236}">
                <a16:creationId xmlns:a16="http://schemas.microsoft.com/office/drawing/2014/main" id="{253FA64D-771B-8E76-9BE3-C3CF455EE710}"/>
              </a:ext>
            </a:extLst>
          </p:cNvPr>
          <p:cNvSpPr txBox="1"/>
          <p:nvPr/>
        </p:nvSpPr>
        <p:spPr>
          <a:xfrm>
            <a:off x="4255755" y="2019431"/>
            <a:ext cx="4924757"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2. La iglesia como edificio/templo (Efe 2:19-22)</a:t>
            </a:r>
          </a:p>
        </p:txBody>
      </p:sp>
      <p:sp>
        <p:nvSpPr>
          <p:cNvPr id="15" name="TextBox 14">
            <a:extLst>
              <a:ext uri="{FF2B5EF4-FFF2-40B4-BE49-F238E27FC236}">
                <a16:creationId xmlns:a16="http://schemas.microsoft.com/office/drawing/2014/main" id="{D3F32BC3-D216-3254-9441-418275FCB2A2}"/>
              </a:ext>
            </a:extLst>
          </p:cNvPr>
          <p:cNvSpPr txBox="1"/>
          <p:nvPr/>
        </p:nvSpPr>
        <p:spPr>
          <a:xfrm>
            <a:off x="4255755" y="2365003"/>
            <a:ext cx="4929608"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3. La iglesia como esposa (Efe 5:22-27)</a:t>
            </a:r>
          </a:p>
        </p:txBody>
      </p:sp>
      <p:sp>
        <p:nvSpPr>
          <p:cNvPr id="16" name="TextBox 15">
            <a:extLst>
              <a:ext uri="{FF2B5EF4-FFF2-40B4-BE49-F238E27FC236}">
                <a16:creationId xmlns:a16="http://schemas.microsoft.com/office/drawing/2014/main" id="{7C58F947-D69E-A626-AA6A-8BD5B2A99713}"/>
              </a:ext>
            </a:extLst>
          </p:cNvPr>
          <p:cNvSpPr txBox="1"/>
          <p:nvPr/>
        </p:nvSpPr>
        <p:spPr>
          <a:xfrm>
            <a:off x="4240615" y="2726437"/>
            <a:ext cx="492960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4. La iglesia como ejercito (Efe 6:10-20) </a:t>
            </a:r>
          </a:p>
        </p:txBody>
      </p:sp>
    </p:spTree>
    <p:extLst>
      <p:ext uri="{BB962C8B-B14F-4D97-AF65-F5344CB8AC3E}">
        <p14:creationId xmlns:p14="http://schemas.microsoft.com/office/powerpoint/2010/main" val="23446704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123728" y="-27384"/>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1:9, 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72008" y="435003"/>
            <a:ext cx="896448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Dándonos a conocer el misterio de su voluntad, según su beneplácito, </a:t>
            </a:r>
            <a:r>
              <a:rPr lang="es-ES" sz="2400" dirty="0">
                <a:solidFill>
                  <a:srgbClr val="00B0F0"/>
                </a:solidFill>
                <a:latin typeface="Calibri"/>
              </a:rPr>
              <a:t>el cual se había propuesto en si mismo, de reunir </a:t>
            </a:r>
            <a:r>
              <a:rPr lang="es-ES" sz="2400" u="sng" dirty="0">
                <a:solidFill>
                  <a:srgbClr val="00B0F0"/>
                </a:solidFill>
                <a:latin typeface="Calibri"/>
              </a:rPr>
              <a:t>todas las cosas en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en la dispensación del </a:t>
            </a:r>
            <a:r>
              <a:rPr lang="es-ES" sz="2400" u="sng" dirty="0">
                <a:solidFill>
                  <a:srgbClr val="FFFF00"/>
                </a:solidFill>
                <a:latin typeface="Calibri"/>
              </a:rPr>
              <a:t>cumplimiento de los tiempos</a:t>
            </a:r>
            <a:r>
              <a:rPr lang="es-ES" sz="2400" dirty="0">
                <a:solidFill>
                  <a:srgbClr val="FFFF00"/>
                </a:solidFill>
                <a:latin typeface="Calibri"/>
              </a:rPr>
              <a:t>, así las que están en los cielos, como las que están en la tierra. </a:t>
            </a:r>
          </a:p>
        </p:txBody>
      </p:sp>
      <p:sp>
        <p:nvSpPr>
          <p:cNvPr id="6" name="TextBox 5">
            <a:extLst>
              <a:ext uri="{FF2B5EF4-FFF2-40B4-BE49-F238E27FC236}">
                <a16:creationId xmlns:a16="http://schemas.microsoft.com/office/drawing/2014/main" id="{A9792E06-6281-B048-BD75-BBFCDF5266CC}"/>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y los Efesios</a:t>
            </a:r>
          </a:p>
        </p:txBody>
      </p:sp>
      <p:sp>
        <p:nvSpPr>
          <p:cNvPr id="2" name="TextBox 1">
            <a:extLst>
              <a:ext uri="{FF2B5EF4-FFF2-40B4-BE49-F238E27FC236}">
                <a16:creationId xmlns:a16="http://schemas.microsoft.com/office/drawing/2014/main" id="{BCFFB2DE-C5E8-3BE9-4D64-2F2DA711382E}"/>
              </a:ext>
            </a:extLst>
          </p:cNvPr>
          <p:cNvSpPr txBox="1"/>
          <p:nvPr/>
        </p:nvSpPr>
        <p:spPr>
          <a:xfrm>
            <a:off x="4572000" y="466497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efecto de Pablo el evangelista en Éfeso</a:t>
            </a:r>
          </a:p>
        </p:txBody>
      </p:sp>
      <p:sp>
        <p:nvSpPr>
          <p:cNvPr id="8" name="TextBox 7">
            <a:extLst>
              <a:ext uri="{FF2B5EF4-FFF2-40B4-BE49-F238E27FC236}">
                <a16:creationId xmlns:a16="http://schemas.microsoft.com/office/drawing/2014/main" id="{8CB3B822-B76A-119C-1FC3-74D896E93432}"/>
              </a:ext>
            </a:extLst>
          </p:cNvPr>
          <p:cNvSpPr txBox="1"/>
          <p:nvPr/>
        </p:nvSpPr>
        <p:spPr>
          <a:xfrm>
            <a:off x="4572000" y="4328147"/>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preocupación en Pablo por Éfeso</a:t>
            </a:r>
          </a:p>
        </p:txBody>
      </p:sp>
      <p:sp>
        <p:nvSpPr>
          <p:cNvPr id="9" name="TextBox 8">
            <a:extLst>
              <a:ext uri="{FF2B5EF4-FFF2-40B4-BE49-F238E27FC236}">
                <a16:creationId xmlns:a16="http://schemas.microsoft.com/office/drawing/2014/main" id="{E2A902E6-9214-92A3-084E-786D48919BBD}"/>
              </a:ext>
            </a:extLst>
          </p:cNvPr>
          <p:cNvSpPr txBox="1"/>
          <p:nvPr/>
        </p:nvSpPr>
        <p:spPr>
          <a:xfrm>
            <a:off x="4572000" y="39727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Hay que escuchar la carta a los Efesios </a:t>
            </a:r>
          </a:p>
        </p:txBody>
      </p:sp>
      <p:sp>
        <p:nvSpPr>
          <p:cNvPr id="14" name="TextBox 13">
            <a:extLst>
              <a:ext uri="{FF2B5EF4-FFF2-40B4-BE49-F238E27FC236}">
                <a16:creationId xmlns:a16="http://schemas.microsoft.com/office/drawing/2014/main" id="{6C0E9675-C371-B7A2-CC25-9C7044CD7D62}"/>
              </a:ext>
            </a:extLst>
          </p:cNvPr>
          <p:cNvSpPr txBox="1"/>
          <p:nvPr/>
        </p:nvSpPr>
        <p:spPr>
          <a:xfrm>
            <a:off x="4590002" y="364755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Pablo escribe la carta por amor</a:t>
            </a:r>
          </a:p>
        </p:txBody>
      </p:sp>
      <p:sp>
        <p:nvSpPr>
          <p:cNvPr id="3" name="1 CuadroTexto">
            <a:extLst>
              <a:ext uri="{FF2B5EF4-FFF2-40B4-BE49-F238E27FC236}">
                <a16:creationId xmlns:a16="http://schemas.microsoft.com/office/drawing/2014/main" id="{6A832C0E-E7A1-756B-78E3-8D9A11169971}"/>
              </a:ext>
            </a:extLst>
          </p:cNvPr>
          <p:cNvSpPr txBox="1"/>
          <p:nvPr/>
        </p:nvSpPr>
        <p:spPr>
          <a:xfrm>
            <a:off x="-180528" y="15687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2:13, 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4049B4D-B42C-803F-F07C-488FFA1148E6}"/>
              </a:ext>
            </a:extLst>
          </p:cNvPr>
          <p:cNvSpPr txBox="1"/>
          <p:nvPr/>
        </p:nvSpPr>
        <p:spPr>
          <a:xfrm>
            <a:off x="233518" y="2051473"/>
            <a:ext cx="419446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ahora </a:t>
            </a:r>
            <a:r>
              <a:rPr lang="es-ES" sz="2400" u="sng" dirty="0">
                <a:solidFill>
                  <a:srgbClr val="FFFF00"/>
                </a:solidFill>
                <a:latin typeface="Calibri"/>
              </a:rPr>
              <a:t>en Cristo Jesús</a:t>
            </a:r>
            <a:r>
              <a:rPr lang="es-ES" sz="2400" dirty="0">
                <a:solidFill>
                  <a:srgbClr val="FFFF00"/>
                </a:solidFill>
                <a:latin typeface="Calibri"/>
              </a:rPr>
              <a:t>, vosotros que en otro tiempo estabais lejos,</a:t>
            </a:r>
            <a:r>
              <a:rPr lang="es-ES" sz="2400" dirty="0">
                <a:latin typeface="Calibri"/>
              </a:rPr>
              <a:t> </a:t>
            </a:r>
            <a:r>
              <a:rPr lang="es-ES" sz="2400" dirty="0">
                <a:solidFill>
                  <a:srgbClr val="00B0F0"/>
                </a:solidFill>
                <a:latin typeface="Calibri"/>
              </a:rPr>
              <a:t>habéis sido hechos cercanos </a:t>
            </a:r>
            <a:r>
              <a:rPr lang="es-ES" sz="2400" u="sng" dirty="0">
                <a:solidFill>
                  <a:srgbClr val="00B0F0"/>
                </a:solidFill>
                <a:latin typeface="Calibri"/>
              </a:rPr>
              <a:t>por la sangre de Cristo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Porque </a:t>
            </a:r>
            <a:r>
              <a:rPr lang="es-ES" sz="2400" u="sng" dirty="0">
                <a:solidFill>
                  <a:srgbClr val="FFFF00"/>
                </a:solidFill>
                <a:latin typeface="Calibri"/>
              </a:rPr>
              <a:t>él es nuestra paz</a:t>
            </a:r>
            <a:r>
              <a:rPr lang="es-ES" sz="2400" dirty="0">
                <a:solidFill>
                  <a:srgbClr val="FFFF00"/>
                </a:solidFill>
                <a:latin typeface="Calibri"/>
              </a:rPr>
              <a:t>, que de ambos pueblos hizo uno, derribando la pared intermedia de separación, </a:t>
            </a:r>
          </a:p>
        </p:txBody>
      </p:sp>
      <p:sp>
        <p:nvSpPr>
          <p:cNvPr id="10" name="1 CuadroTexto">
            <a:extLst>
              <a:ext uri="{FF2B5EF4-FFF2-40B4-BE49-F238E27FC236}">
                <a16:creationId xmlns:a16="http://schemas.microsoft.com/office/drawing/2014/main" id="{18D3346B-37C6-ECC6-8C2C-E1DAFFF79194}"/>
              </a:ext>
            </a:extLst>
          </p:cNvPr>
          <p:cNvSpPr txBox="1"/>
          <p:nvPr/>
        </p:nvSpPr>
        <p:spPr>
          <a:xfrm>
            <a:off x="221050" y="4735301"/>
            <a:ext cx="496855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Efesios 3:10-12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FE5A2D9-21A3-2787-47C9-70042CE5AD28}"/>
              </a:ext>
            </a:extLst>
          </p:cNvPr>
          <p:cNvSpPr txBox="1"/>
          <p:nvPr/>
        </p:nvSpPr>
        <p:spPr>
          <a:xfrm>
            <a:off x="0" y="530120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que la multiforme sabiduría de Dios </a:t>
            </a:r>
            <a:r>
              <a:rPr lang="es-ES" sz="2400" u="sng" dirty="0">
                <a:solidFill>
                  <a:srgbClr val="FFFF00"/>
                </a:solidFill>
                <a:latin typeface="Calibri"/>
              </a:rPr>
              <a:t>sea ahora dada a conocer por medio de la iglesia</a:t>
            </a:r>
            <a:r>
              <a:rPr lang="es-ES" sz="2400" dirty="0">
                <a:solidFill>
                  <a:srgbClr val="FFFF00"/>
                </a:solidFill>
                <a:latin typeface="Calibri"/>
              </a:rPr>
              <a:t> a los principados y potestades en los lugares celestiales,</a:t>
            </a:r>
            <a:r>
              <a:rPr lang="es-ES" sz="2400" dirty="0">
                <a:latin typeface="Calibri"/>
              </a:rPr>
              <a:t> </a:t>
            </a:r>
            <a:r>
              <a:rPr lang="es-ES" sz="2400" dirty="0">
                <a:solidFill>
                  <a:srgbClr val="00B0F0"/>
                </a:solidFill>
                <a:latin typeface="Calibri"/>
              </a:rPr>
              <a:t>conforme al propósito eterno que hizo en Cristo Jesús nuestro Señor,</a:t>
            </a:r>
            <a:r>
              <a:rPr lang="es-ES" sz="2400" dirty="0">
                <a:latin typeface="Calibri"/>
              </a:rPr>
              <a:t> </a:t>
            </a:r>
            <a:r>
              <a:rPr lang="es-ES" sz="2400" dirty="0">
                <a:solidFill>
                  <a:srgbClr val="FFFF00"/>
                </a:solidFill>
                <a:latin typeface="Calibri"/>
              </a:rPr>
              <a:t>en quien tenemos seguridad y acceso con confianza por medio de la fe en él. </a:t>
            </a:r>
          </a:p>
        </p:txBody>
      </p:sp>
      <p:sp>
        <p:nvSpPr>
          <p:cNvPr id="12" name="TextBox 11">
            <a:extLst>
              <a:ext uri="{FF2B5EF4-FFF2-40B4-BE49-F238E27FC236}">
                <a16:creationId xmlns:a16="http://schemas.microsoft.com/office/drawing/2014/main" id="{02D43C66-2394-E539-FE86-E949607C1392}"/>
              </a:ext>
            </a:extLst>
          </p:cNvPr>
          <p:cNvSpPr txBox="1"/>
          <p:nvPr/>
        </p:nvSpPr>
        <p:spPr>
          <a:xfrm>
            <a:off x="4255755" y="1660312"/>
            <a:ext cx="4924757"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1. La iglesia como cuerpo (Efe 1:2, 23; 2:16…) </a:t>
            </a:r>
          </a:p>
        </p:txBody>
      </p:sp>
      <p:sp>
        <p:nvSpPr>
          <p:cNvPr id="13" name="TextBox 12">
            <a:extLst>
              <a:ext uri="{FF2B5EF4-FFF2-40B4-BE49-F238E27FC236}">
                <a16:creationId xmlns:a16="http://schemas.microsoft.com/office/drawing/2014/main" id="{253FA64D-771B-8E76-9BE3-C3CF455EE710}"/>
              </a:ext>
            </a:extLst>
          </p:cNvPr>
          <p:cNvSpPr txBox="1"/>
          <p:nvPr/>
        </p:nvSpPr>
        <p:spPr>
          <a:xfrm>
            <a:off x="4255755" y="2019431"/>
            <a:ext cx="4924757"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2. La iglesia como edificio/templo (Efe 2:19-22)</a:t>
            </a:r>
          </a:p>
        </p:txBody>
      </p:sp>
      <p:sp>
        <p:nvSpPr>
          <p:cNvPr id="15" name="TextBox 14">
            <a:extLst>
              <a:ext uri="{FF2B5EF4-FFF2-40B4-BE49-F238E27FC236}">
                <a16:creationId xmlns:a16="http://schemas.microsoft.com/office/drawing/2014/main" id="{D3F32BC3-D216-3254-9441-418275FCB2A2}"/>
              </a:ext>
            </a:extLst>
          </p:cNvPr>
          <p:cNvSpPr txBox="1"/>
          <p:nvPr/>
        </p:nvSpPr>
        <p:spPr>
          <a:xfrm>
            <a:off x="4255755" y="2365003"/>
            <a:ext cx="4929608" cy="339452"/>
          </a:xfrm>
          <a:prstGeom prst="rect">
            <a:avLst/>
          </a:prstGeom>
          <a:solidFill>
            <a:schemeClr val="accent4"/>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3. La iglesia como esposa (Efe 5:22-27)</a:t>
            </a:r>
          </a:p>
        </p:txBody>
      </p:sp>
      <p:sp>
        <p:nvSpPr>
          <p:cNvPr id="16" name="TextBox 15">
            <a:extLst>
              <a:ext uri="{FF2B5EF4-FFF2-40B4-BE49-F238E27FC236}">
                <a16:creationId xmlns:a16="http://schemas.microsoft.com/office/drawing/2014/main" id="{7C58F947-D69E-A626-AA6A-8BD5B2A99713}"/>
              </a:ext>
            </a:extLst>
          </p:cNvPr>
          <p:cNvSpPr txBox="1"/>
          <p:nvPr/>
        </p:nvSpPr>
        <p:spPr>
          <a:xfrm>
            <a:off x="4240615" y="2726437"/>
            <a:ext cx="4929608" cy="339452"/>
          </a:xfrm>
          <a:prstGeom prst="rect">
            <a:avLst/>
          </a:prstGeom>
          <a:solidFill>
            <a:srgbClr val="CCCCFF"/>
          </a:solidFill>
          <a:scene3d>
            <a:camera prst="orthographicFront"/>
            <a:lightRig rig="threePt" dir="t"/>
          </a:scene3d>
          <a:sp3d>
            <a:bevelT w="165100" prst="coolSlant"/>
          </a:sp3d>
        </p:spPr>
        <p:txBody>
          <a:bodyPr wrap="square">
            <a:spAutoFit/>
          </a:bodyPr>
          <a:lstStyle/>
          <a:p>
            <a:pP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4. La iglesia como ejercito (Efe 6:10-20) </a:t>
            </a:r>
          </a:p>
        </p:txBody>
      </p:sp>
    </p:spTree>
    <p:extLst>
      <p:ext uri="{BB962C8B-B14F-4D97-AF65-F5344CB8AC3E}">
        <p14:creationId xmlns:p14="http://schemas.microsoft.com/office/powerpoint/2010/main" val="4159809572"/>
      </p:ext>
    </p:extLst>
  </p:cSld>
  <p:clrMapOvr>
    <a:masterClrMapping/>
  </p:clrMapOvr>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33297</TotalTime>
  <Words>11462</Words>
  <Application>Microsoft Office PowerPoint</Application>
  <PresentationFormat>On-screen Show (4:3)</PresentationFormat>
  <Paragraphs>614</Paragraphs>
  <Slides>73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Arial Rounded MT Bold</vt:lpstr>
      <vt:lpstr>Calibri</vt:lpstr>
      <vt:lpstr>Tahoma</vt:lpstr>
      <vt:lpstr>Wingdings</vt:lpstr>
      <vt:lpstr>Corte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Rios, Armando</cp:lastModifiedBy>
  <cp:revision>308</cp:revision>
  <dcterms:created xsi:type="dcterms:W3CDTF">2006-07-04T03:12:34Z</dcterms:created>
  <dcterms:modified xsi:type="dcterms:W3CDTF">2023-06-23T05:22:08Z</dcterms:modified>
</cp:coreProperties>
</file>