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5"/>
  </p:notesMasterIdLst>
  <p:handoutMasterIdLst>
    <p:handoutMasterId r:id="rId86"/>
  </p:handoutMasterIdLst>
  <p:sldIdLst>
    <p:sldId id="515" r:id="rId2"/>
    <p:sldId id="644" r:id="rId3"/>
    <p:sldId id="432" r:id="rId4"/>
    <p:sldId id="517" r:id="rId5"/>
    <p:sldId id="645" r:id="rId6"/>
    <p:sldId id="646" r:id="rId7"/>
    <p:sldId id="647" r:id="rId8"/>
    <p:sldId id="665" r:id="rId9"/>
    <p:sldId id="667" r:id="rId10"/>
    <p:sldId id="668" r:id="rId11"/>
    <p:sldId id="669" r:id="rId12"/>
    <p:sldId id="670" r:id="rId13"/>
    <p:sldId id="671" r:id="rId14"/>
    <p:sldId id="672" r:id="rId15"/>
    <p:sldId id="674" r:id="rId16"/>
    <p:sldId id="675" r:id="rId17"/>
    <p:sldId id="676" r:id="rId18"/>
    <p:sldId id="677" r:id="rId19"/>
    <p:sldId id="678" r:id="rId20"/>
    <p:sldId id="679" r:id="rId21"/>
    <p:sldId id="680" r:id="rId22"/>
    <p:sldId id="681" r:id="rId23"/>
    <p:sldId id="682" r:id="rId24"/>
    <p:sldId id="683" r:id="rId25"/>
    <p:sldId id="684" r:id="rId26"/>
    <p:sldId id="685" r:id="rId27"/>
    <p:sldId id="686" r:id="rId28"/>
    <p:sldId id="688" r:id="rId29"/>
    <p:sldId id="689" r:id="rId30"/>
    <p:sldId id="690" r:id="rId31"/>
    <p:sldId id="691" r:id="rId32"/>
    <p:sldId id="692" r:id="rId33"/>
    <p:sldId id="693" r:id="rId34"/>
    <p:sldId id="694" r:id="rId35"/>
    <p:sldId id="695" r:id="rId36"/>
    <p:sldId id="698" r:id="rId37"/>
    <p:sldId id="699" r:id="rId38"/>
    <p:sldId id="700" r:id="rId39"/>
    <p:sldId id="701" r:id="rId40"/>
    <p:sldId id="702" r:id="rId41"/>
    <p:sldId id="703" r:id="rId42"/>
    <p:sldId id="704" r:id="rId43"/>
    <p:sldId id="705" r:id="rId44"/>
    <p:sldId id="706" r:id="rId45"/>
    <p:sldId id="707" r:id="rId46"/>
    <p:sldId id="708" r:id="rId47"/>
    <p:sldId id="709" r:id="rId48"/>
    <p:sldId id="710" r:id="rId49"/>
    <p:sldId id="711" r:id="rId50"/>
    <p:sldId id="712" r:id="rId51"/>
    <p:sldId id="713" r:id="rId52"/>
    <p:sldId id="714" r:id="rId53"/>
    <p:sldId id="715" r:id="rId54"/>
    <p:sldId id="716" r:id="rId55"/>
    <p:sldId id="717" r:id="rId56"/>
    <p:sldId id="718" r:id="rId57"/>
    <p:sldId id="749" r:id="rId58"/>
    <p:sldId id="719" r:id="rId59"/>
    <p:sldId id="720" r:id="rId60"/>
    <p:sldId id="721" r:id="rId61"/>
    <p:sldId id="722" r:id="rId62"/>
    <p:sldId id="723" r:id="rId63"/>
    <p:sldId id="724" r:id="rId64"/>
    <p:sldId id="725" r:id="rId65"/>
    <p:sldId id="726" r:id="rId66"/>
    <p:sldId id="727" r:id="rId67"/>
    <p:sldId id="728" r:id="rId68"/>
    <p:sldId id="729" r:id="rId69"/>
    <p:sldId id="731" r:id="rId70"/>
    <p:sldId id="732" r:id="rId71"/>
    <p:sldId id="733" r:id="rId72"/>
    <p:sldId id="734" r:id="rId73"/>
    <p:sldId id="735" r:id="rId74"/>
    <p:sldId id="736" r:id="rId75"/>
    <p:sldId id="737" r:id="rId76"/>
    <p:sldId id="739" r:id="rId77"/>
    <p:sldId id="741" r:id="rId78"/>
    <p:sldId id="742" r:id="rId79"/>
    <p:sldId id="743" r:id="rId80"/>
    <p:sldId id="745" r:id="rId81"/>
    <p:sldId id="746" r:id="rId82"/>
    <p:sldId id="747" r:id="rId83"/>
    <p:sldId id="748" r:id="rId84"/>
  </p:sldIdLst>
  <p:sldSz cx="9144000" cy="6858000" type="screen4x3"/>
  <p:notesSz cx="6881813" cy="9296400"/>
  <p:embeddedFontLst>
    <p:embeddedFont>
      <p:font typeface="Arial Rounded MT Bold" panose="020F0704030504030204" pitchFamily="34" charset="0"/>
      <p:regular r:id="rId87"/>
    </p:embeddedFont>
    <p:embeddedFont>
      <p:font typeface="Calibri" panose="020F0502020204030204" pitchFamily="34" charset="0"/>
      <p:regular r:id="rId88"/>
      <p:bold r:id="rId89"/>
      <p:italic r:id="rId90"/>
      <p:boldItalic r:id="rId9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7"/>
            <p14:sldId id="665"/>
            <p14:sldId id="667"/>
            <p14:sldId id="668"/>
            <p14:sldId id="669"/>
            <p14:sldId id="670"/>
            <p14:sldId id="671"/>
            <p14:sldId id="672"/>
            <p14:sldId id="674"/>
            <p14:sldId id="675"/>
            <p14:sldId id="676"/>
            <p14:sldId id="677"/>
            <p14:sldId id="678"/>
            <p14:sldId id="679"/>
            <p14:sldId id="680"/>
            <p14:sldId id="681"/>
            <p14:sldId id="682"/>
            <p14:sldId id="683"/>
            <p14:sldId id="684"/>
            <p14:sldId id="685"/>
            <p14:sldId id="686"/>
            <p14:sldId id="688"/>
            <p14:sldId id="689"/>
            <p14:sldId id="690"/>
            <p14:sldId id="691"/>
            <p14:sldId id="692"/>
            <p14:sldId id="693"/>
            <p14:sldId id="694"/>
            <p14:sldId id="695"/>
            <p14:sldId id="698"/>
            <p14:sldId id="699"/>
            <p14:sldId id="700"/>
            <p14:sldId id="701"/>
            <p14:sldId id="702"/>
            <p14:sldId id="703"/>
            <p14:sldId id="704"/>
            <p14:sldId id="705"/>
            <p14:sldId id="706"/>
            <p14:sldId id="707"/>
            <p14:sldId id="708"/>
            <p14:sldId id="709"/>
            <p14:sldId id="710"/>
            <p14:sldId id="711"/>
            <p14:sldId id="712"/>
            <p14:sldId id="713"/>
            <p14:sldId id="714"/>
            <p14:sldId id="715"/>
            <p14:sldId id="716"/>
            <p14:sldId id="717"/>
            <p14:sldId id="718"/>
            <p14:sldId id="749"/>
            <p14:sldId id="719"/>
            <p14:sldId id="720"/>
            <p14:sldId id="721"/>
            <p14:sldId id="722"/>
            <p14:sldId id="723"/>
            <p14:sldId id="724"/>
            <p14:sldId id="725"/>
            <p14:sldId id="726"/>
            <p14:sldId id="727"/>
            <p14:sldId id="728"/>
            <p14:sldId id="729"/>
            <p14:sldId id="731"/>
            <p14:sldId id="732"/>
            <p14:sldId id="733"/>
            <p14:sldId id="734"/>
            <p14:sldId id="735"/>
            <p14:sldId id="736"/>
            <p14:sldId id="737"/>
            <p14:sldId id="739"/>
            <p14:sldId id="741"/>
            <p14:sldId id="742"/>
            <p14:sldId id="743"/>
            <p14:sldId id="745"/>
            <p14:sldId id="746"/>
            <p14:sldId id="747"/>
            <p14:sldId id="748"/>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os, Armando" initials="RA" lastIdx="1" clrIdx="0">
    <p:extLst>
      <p:ext uri="{19B8F6BF-5375-455C-9EA6-DF929625EA0E}">
        <p15:presenceInfo xmlns:p15="http://schemas.microsoft.com/office/powerpoint/2012/main" userId="S::arios@dallasisd.org::ed963291-1de6-4983-90fa-2d7e6ced4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82" autoAdjust="0"/>
    <p:restoredTop sz="93117" autoAdjust="0"/>
  </p:normalViewPr>
  <p:slideViewPr>
    <p:cSldViewPr>
      <p:cViewPr varScale="1">
        <p:scale>
          <a:sx n="59" d="100"/>
          <a:sy n="59" d="100"/>
        </p:scale>
        <p:origin x="1408"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4.fntdata"/><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28/9/2022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9/28/2022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1315195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4040194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1882412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2186114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1571997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851319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415006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2005522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3331866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402181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854631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172251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255407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3440757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33637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156812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190115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003376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317693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1528718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3885629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2188062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37780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1357605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4219808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655578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1371526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183506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2462220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4225050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2856612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16005260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17701666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3737976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42368953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1110937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23296899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13183970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3853766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95822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3051254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4003775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3669437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5490100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714790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7694492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5471561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846070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8061504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61888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10633848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5772028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28563868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6201129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4594107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30406385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1484895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41420350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10821555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19675775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10929204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6044846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40291489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9811384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0407122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0219949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27114450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20950239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16880611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5994053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7814362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23335798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1532793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26456564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5596816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8548403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665427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6258523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1003199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28/09/2022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28/09/2022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1" y="5755322"/>
            <a:ext cx="9144001" cy="553998"/>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797152"/>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4A3D9FF1-1039-427D-A383-9F05AFE41C7E}"/>
              </a:ext>
            </a:extLst>
          </p:cNvPr>
          <p:cNvPicPr>
            <a:picLocks noChangeAspect="1"/>
          </p:cNvPicPr>
          <p:nvPr/>
        </p:nvPicPr>
        <p:blipFill rotWithShape="1">
          <a:blip r:embed="rId2"/>
          <a:srcRect l="13225" t="20043" r="68347" b="28997"/>
          <a:stretch/>
        </p:blipFill>
        <p:spPr>
          <a:xfrm>
            <a:off x="3019475" y="44623"/>
            <a:ext cx="3136701" cy="4879313"/>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04" y="1556792"/>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MUERTE EN UN MUNDO</a:t>
            </a:r>
          </a:p>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PECAMINOSO</a:t>
            </a:r>
          </a:p>
        </p:txBody>
      </p:sp>
      <p:pic>
        <p:nvPicPr>
          <p:cNvPr id="3" name="Picture 2">
            <a:extLst>
              <a:ext uri="{FF2B5EF4-FFF2-40B4-BE49-F238E27FC236}">
                <a16:creationId xmlns:a16="http://schemas.microsoft.com/office/drawing/2014/main" id="{143221DF-9266-4C90-BB9A-321BD50A549B}"/>
              </a:ext>
            </a:extLst>
          </p:cNvPr>
          <p:cNvPicPr>
            <a:picLocks noChangeAspect="1"/>
          </p:cNvPicPr>
          <p:nvPr/>
        </p:nvPicPr>
        <p:blipFill>
          <a:blip r:embed="rId2"/>
          <a:stretch>
            <a:fillRect/>
          </a:stretch>
        </p:blipFill>
        <p:spPr>
          <a:xfrm>
            <a:off x="2123728" y="2852936"/>
            <a:ext cx="5213492" cy="1735260"/>
          </a:xfrm>
          <a:prstGeom prst="rect">
            <a:avLst/>
          </a:prstGeom>
          <a:effectLst>
            <a:softEdge rad="635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984693"/>
          </a:xfrm>
          <a:prstGeom prst="rect">
            <a:avLst/>
          </a:prstGeom>
          <a:noFill/>
        </p:spPr>
        <p:txBody>
          <a:bodyPr wrap="square" rtlCol="0">
            <a:spAutoFit/>
          </a:bodyPr>
          <a:lstStyle/>
          <a:p>
            <a:pPr algn="ctr">
              <a:lnSpc>
                <a:spcPts val="2300"/>
              </a:lnSpc>
            </a:pPr>
            <a:r>
              <a:rPr lang="es-ES" sz="2400" dirty="0">
                <a:solidFill>
                  <a:schemeClr val="bg1"/>
                </a:solidFill>
              </a:rPr>
              <a:t>Por tanto, como el pecado entró en el mundo por un hombre, y por el pecado la muerte, así la muerte pasó a todos los hombres, por cuanto todos pecaron.</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chemeClr val="bg1"/>
                </a:solidFill>
              </a:rPr>
              <a:t>Y vio Dios todo lo que había hecho, y he aquí que era bueno en gran manera.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Tree>
    <p:extLst>
      <p:ext uri="{BB962C8B-B14F-4D97-AF65-F5344CB8AC3E}">
        <p14:creationId xmlns:p14="http://schemas.microsoft.com/office/powerpoint/2010/main" val="39897094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chemeClr val="bg1"/>
                </a:solidFill>
              </a:rPr>
              <a:t>y he aquí que era bueno en gran manera.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Tree>
    <p:extLst>
      <p:ext uri="{BB962C8B-B14F-4D97-AF65-F5344CB8AC3E}">
        <p14:creationId xmlns:p14="http://schemas.microsoft.com/office/powerpoint/2010/main" val="84498724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chemeClr val="bg1"/>
                </a:solidFill>
              </a:rPr>
              <a:t>Y mandó Jehová Dios al hombre, diciendo: De todo árbol del huerto podrás comer; mas del árbol de la ciencia del bien y del mal no comerás; porque el día que de él comieres, ciertamente morirás. </a:t>
            </a:r>
          </a:p>
        </p:txBody>
      </p:sp>
    </p:spTree>
    <p:extLst>
      <p:ext uri="{BB962C8B-B14F-4D97-AF65-F5344CB8AC3E}">
        <p14:creationId xmlns:p14="http://schemas.microsoft.com/office/powerpoint/2010/main" val="36662024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chemeClr val="bg1"/>
                </a:solidFill>
              </a:rPr>
              <a:t>Porque recta es la palabra de Jehová, y toda su obra es hecha con fidelidad. El ama justicia y juicio; de la misericordia de Jehová está llena la tierra. Por la palabra de Jehová fueron hechos los cielos, y todo el ejército de ellos por el aliento de su boca.</a:t>
            </a:r>
          </a:p>
        </p:txBody>
      </p:sp>
    </p:spTree>
    <p:extLst>
      <p:ext uri="{BB962C8B-B14F-4D97-AF65-F5344CB8AC3E}">
        <p14:creationId xmlns:p14="http://schemas.microsoft.com/office/powerpoint/2010/main" val="797971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 </a:t>
            </a:r>
            <a:r>
              <a:rPr lang="es-ES" sz="2400" dirty="0">
                <a:solidFill>
                  <a:schemeClr val="bg1"/>
                </a:solidFill>
              </a:rPr>
              <a:t>y toda su obra es hecha con fidelidad. El ama justicia y juicio; de la misericordia de Jehová está llena la tierra. Por la palabra de Jehová fueron hechos los cielos, y todo el ejército de ellos por el aliento de su boca.</a:t>
            </a:r>
          </a:p>
        </p:txBody>
      </p:sp>
    </p:spTree>
    <p:extLst>
      <p:ext uri="{BB962C8B-B14F-4D97-AF65-F5344CB8AC3E}">
        <p14:creationId xmlns:p14="http://schemas.microsoft.com/office/powerpoint/2010/main" val="256262015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El ama justicia y juicio; de la misericordia de Jehová está llena la tierra. Por la palabra de Jehová fueron hechos los cielos, y todo el ejército de ellos por el aliento de su boca.</a:t>
            </a:r>
          </a:p>
        </p:txBody>
      </p:sp>
    </p:spTree>
    <p:extLst>
      <p:ext uri="{BB962C8B-B14F-4D97-AF65-F5344CB8AC3E}">
        <p14:creationId xmlns:p14="http://schemas.microsoft.com/office/powerpoint/2010/main" val="191546189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chemeClr val="bg1"/>
                </a:solidFill>
              </a:rPr>
              <a:t>de la misericordia de Jehová está llena la tierra. Por la palabra de Jehová fueron hechos los cielos, y todo el ejército de ellos por el aliento de su boca.</a:t>
            </a:r>
          </a:p>
        </p:txBody>
      </p:sp>
    </p:spTree>
    <p:extLst>
      <p:ext uri="{BB962C8B-B14F-4D97-AF65-F5344CB8AC3E}">
        <p14:creationId xmlns:p14="http://schemas.microsoft.com/office/powerpoint/2010/main" val="61023583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rgbClr val="00B0F0"/>
                </a:solidFill>
              </a:rPr>
              <a:t>de la misericordia de Jehová está llena la tierra.</a:t>
            </a:r>
            <a:r>
              <a:rPr lang="es-ES" sz="2400" dirty="0">
                <a:solidFill>
                  <a:schemeClr val="bg1"/>
                </a:solidFill>
              </a:rPr>
              <a:t> Por la palabra de Jehová fueron hechos los cielos, y todo el ejército de ellos por el aliento de su boca.</a:t>
            </a:r>
          </a:p>
        </p:txBody>
      </p:sp>
    </p:spTree>
    <p:extLst>
      <p:ext uri="{BB962C8B-B14F-4D97-AF65-F5344CB8AC3E}">
        <p14:creationId xmlns:p14="http://schemas.microsoft.com/office/powerpoint/2010/main" val="41710608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rgbClr val="00B0F0"/>
                </a:solidFill>
              </a:rPr>
              <a:t>de la misericordia de Jehová está llena la tierra.</a:t>
            </a:r>
            <a:r>
              <a:rPr lang="es-ES" sz="2400" dirty="0">
                <a:solidFill>
                  <a:schemeClr val="bg1"/>
                </a:solidFill>
              </a:rPr>
              <a:t> </a:t>
            </a:r>
            <a:r>
              <a:rPr lang="es-ES" sz="2400" dirty="0">
                <a:solidFill>
                  <a:srgbClr val="FFFF00"/>
                </a:solidFill>
              </a:rPr>
              <a:t>Por la palabra de Jehová fueron hechos los cielos, y todo el ejército de ellos por el aliento de su boca.</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chemeClr val="bg1"/>
                </a:solidFill>
              </a:rPr>
              <a:t>Pero la serpiente era astuta, más que todos los animales del campo que Jehová Dios había hecho; la cual dijo a la mujer: ¿Conque Dios os ha dicho: No comáis de todo árbol del huerto? </a:t>
            </a:r>
          </a:p>
        </p:txBody>
      </p:sp>
    </p:spTree>
    <p:extLst>
      <p:ext uri="{BB962C8B-B14F-4D97-AF65-F5344CB8AC3E}">
        <p14:creationId xmlns:p14="http://schemas.microsoft.com/office/powerpoint/2010/main" val="3213046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rgbClr val="00B0F0"/>
                </a:solidFill>
              </a:rPr>
              <a:t>de la misericordia de Jehová está llena la tierra.</a:t>
            </a:r>
            <a:r>
              <a:rPr lang="es-ES" sz="2400" dirty="0">
                <a:solidFill>
                  <a:schemeClr val="bg1"/>
                </a:solidFill>
              </a:rPr>
              <a:t> </a:t>
            </a:r>
            <a:r>
              <a:rPr lang="es-ES" sz="2400" dirty="0">
                <a:solidFill>
                  <a:srgbClr val="FFFF00"/>
                </a:solidFill>
              </a:rPr>
              <a:t>Por la palabra de Jehová fueron hechos los cielos, y todo el ejército de ellos por el aliento de su boca.</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¿Conque Dios os ha dicho: No comáis de todo árbol del huerto? </a:t>
            </a:r>
          </a:p>
        </p:txBody>
      </p:sp>
      <p:sp>
        <p:nvSpPr>
          <p:cNvPr id="14" name="1 CuadroTexto">
            <a:extLst>
              <a:ext uri="{FF2B5EF4-FFF2-40B4-BE49-F238E27FC236}">
                <a16:creationId xmlns:a16="http://schemas.microsoft.com/office/drawing/2014/main" id="{0397E137-B265-4F5B-AD30-129F110A9289}"/>
              </a:ext>
            </a:extLst>
          </p:cNvPr>
          <p:cNvSpPr txBox="1"/>
          <p:nvPr/>
        </p:nvSpPr>
        <p:spPr>
          <a:xfrm>
            <a:off x="323528" y="3343544"/>
            <a:ext cx="4162027"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Apocalipsis 12:9</a:t>
            </a:r>
          </a:p>
        </p:txBody>
      </p:sp>
      <p:sp>
        <p:nvSpPr>
          <p:cNvPr id="15" name="2 CuadroTexto">
            <a:extLst>
              <a:ext uri="{FF2B5EF4-FFF2-40B4-BE49-F238E27FC236}">
                <a16:creationId xmlns:a16="http://schemas.microsoft.com/office/drawing/2014/main" id="{B0BA1222-ED7B-4B00-9C3A-A149735BF20B}"/>
              </a:ext>
            </a:extLst>
          </p:cNvPr>
          <p:cNvSpPr txBox="1"/>
          <p:nvPr/>
        </p:nvSpPr>
        <p:spPr>
          <a:xfrm>
            <a:off x="179512" y="3805136"/>
            <a:ext cx="4320480" cy="1795813"/>
          </a:xfrm>
          <a:prstGeom prst="rect">
            <a:avLst/>
          </a:prstGeom>
          <a:noFill/>
        </p:spPr>
        <p:txBody>
          <a:bodyPr wrap="square" rtlCol="0">
            <a:spAutoFit/>
          </a:bodyPr>
          <a:lstStyle/>
          <a:p>
            <a:pPr algn="ctr">
              <a:lnSpc>
                <a:spcPts val="2200"/>
              </a:lnSpc>
            </a:pPr>
            <a:r>
              <a:rPr lang="es-ES" sz="2400" dirty="0">
                <a:solidFill>
                  <a:schemeClr val="bg1"/>
                </a:solidFill>
              </a:rPr>
              <a:t>Y fue lanzado fuera el gran dragón, la serpiente antigua, que se llama diablo y Satanás, el cual engaña al mundo entero; fue arrojado a la tierra, y sus ángeles fueron arrojados con él. </a:t>
            </a:r>
          </a:p>
        </p:txBody>
      </p:sp>
    </p:spTree>
    <p:extLst>
      <p:ext uri="{BB962C8B-B14F-4D97-AF65-F5344CB8AC3E}">
        <p14:creationId xmlns:p14="http://schemas.microsoft.com/office/powerpoint/2010/main" val="37879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rgbClr val="00B0F0"/>
                </a:solidFill>
              </a:rPr>
              <a:t>de la misericordia de Jehová está llena la tierra.</a:t>
            </a:r>
            <a:r>
              <a:rPr lang="es-ES" sz="2400" dirty="0">
                <a:solidFill>
                  <a:schemeClr val="bg1"/>
                </a:solidFill>
              </a:rPr>
              <a:t> </a:t>
            </a:r>
            <a:r>
              <a:rPr lang="es-ES" sz="2400" dirty="0">
                <a:solidFill>
                  <a:srgbClr val="FFFF00"/>
                </a:solidFill>
              </a:rPr>
              <a:t>Por la palabra de Jehová fueron hechos los cielos, y todo el ejército de ellos por el aliento de su boca.</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¿Conque Dios os ha dicho: No comáis de todo árbol del huerto? </a:t>
            </a:r>
          </a:p>
        </p:txBody>
      </p:sp>
      <p:sp>
        <p:nvSpPr>
          <p:cNvPr id="14" name="1 CuadroTexto">
            <a:extLst>
              <a:ext uri="{FF2B5EF4-FFF2-40B4-BE49-F238E27FC236}">
                <a16:creationId xmlns:a16="http://schemas.microsoft.com/office/drawing/2014/main" id="{0397E137-B265-4F5B-AD30-129F110A9289}"/>
              </a:ext>
            </a:extLst>
          </p:cNvPr>
          <p:cNvSpPr txBox="1"/>
          <p:nvPr/>
        </p:nvSpPr>
        <p:spPr>
          <a:xfrm>
            <a:off x="323528" y="3343544"/>
            <a:ext cx="4162027"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Apocalipsis 12:9</a:t>
            </a:r>
          </a:p>
        </p:txBody>
      </p:sp>
      <p:sp>
        <p:nvSpPr>
          <p:cNvPr id="15" name="2 CuadroTexto">
            <a:extLst>
              <a:ext uri="{FF2B5EF4-FFF2-40B4-BE49-F238E27FC236}">
                <a16:creationId xmlns:a16="http://schemas.microsoft.com/office/drawing/2014/main" id="{B0BA1222-ED7B-4B00-9C3A-A149735BF20B}"/>
              </a:ext>
            </a:extLst>
          </p:cNvPr>
          <p:cNvSpPr txBox="1"/>
          <p:nvPr/>
        </p:nvSpPr>
        <p:spPr>
          <a:xfrm>
            <a:off x="179512" y="3805136"/>
            <a:ext cx="4320480" cy="1795813"/>
          </a:xfrm>
          <a:prstGeom prst="rect">
            <a:avLst/>
          </a:prstGeom>
          <a:noFill/>
        </p:spPr>
        <p:txBody>
          <a:bodyPr wrap="square" rtlCol="0">
            <a:spAutoFit/>
          </a:bodyPr>
          <a:lstStyle/>
          <a:p>
            <a:pPr algn="ctr">
              <a:lnSpc>
                <a:spcPts val="2200"/>
              </a:lnSpc>
            </a:pPr>
            <a:r>
              <a:rPr lang="es-ES" sz="2400" dirty="0">
                <a:solidFill>
                  <a:srgbClr val="FFFF00"/>
                </a:solidFill>
              </a:rPr>
              <a:t>Y fue lanzado fuera el gran dragón, la serpiente antigua, que se llama diablo y Satanás,</a:t>
            </a:r>
            <a:r>
              <a:rPr lang="es-ES" sz="2400" dirty="0">
                <a:solidFill>
                  <a:schemeClr val="bg1"/>
                </a:solidFill>
              </a:rPr>
              <a:t> el cual engaña al mundo entero; fue arrojado a la tierra, y sus ángeles fueron arrojados con él. </a:t>
            </a:r>
          </a:p>
        </p:txBody>
      </p:sp>
    </p:spTree>
    <p:extLst>
      <p:ext uri="{BB962C8B-B14F-4D97-AF65-F5344CB8AC3E}">
        <p14:creationId xmlns:p14="http://schemas.microsoft.com/office/powerpoint/2010/main" val="141542017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rgbClr val="00B0F0"/>
                </a:solidFill>
              </a:rPr>
              <a:t>de la misericordia de Jehová está llena la tierra.</a:t>
            </a:r>
            <a:r>
              <a:rPr lang="es-ES" sz="2400" dirty="0">
                <a:solidFill>
                  <a:schemeClr val="bg1"/>
                </a:solidFill>
              </a:rPr>
              <a:t> </a:t>
            </a:r>
            <a:r>
              <a:rPr lang="es-ES" sz="2400" dirty="0">
                <a:solidFill>
                  <a:srgbClr val="FFFF00"/>
                </a:solidFill>
              </a:rPr>
              <a:t>Por la palabra de Jehová fueron hechos los cielos, y todo el ejército de ellos por el aliento de su boca.</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¿Conque Dios os ha dicho: No comáis de todo árbol del huerto? </a:t>
            </a:r>
          </a:p>
        </p:txBody>
      </p:sp>
      <p:sp>
        <p:nvSpPr>
          <p:cNvPr id="14" name="1 CuadroTexto">
            <a:extLst>
              <a:ext uri="{FF2B5EF4-FFF2-40B4-BE49-F238E27FC236}">
                <a16:creationId xmlns:a16="http://schemas.microsoft.com/office/drawing/2014/main" id="{0397E137-B265-4F5B-AD30-129F110A9289}"/>
              </a:ext>
            </a:extLst>
          </p:cNvPr>
          <p:cNvSpPr txBox="1"/>
          <p:nvPr/>
        </p:nvSpPr>
        <p:spPr>
          <a:xfrm>
            <a:off x="323528" y="3343544"/>
            <a:ext cx="4162027"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Apocalipsis 12:9</a:t>
            </a:r>
          </a:p>
        </p:txBody>
      </p:sp>
      <p:sp>
        <p:nvSpPr>
          <p:cNvPr id="15" name="2 CuadroTexto">
            <a:extLst>
              <a:ext uri="{FF2B5EF4-FFF2-40B4-BE49-F238E27FC236}">
                <a16:creationId xmlns:a16="http://schemas.microsoft.com/office/drawing/2014/main" id="{B0BA1222-ED7B-4B00-9C3A-A149735BF20B}"/>
              </a:ext>
            </a:extLst>
          </p:cNvPr>
          <p:cNvSpPr txBox="1"/>
          <p:nvPr/>
        </p:nvSpPr>
        <p:spPr>
          <a:xfrm>
            <a:off x="179512" y="3805136"/>
            <a:ext cx="4320480" cy="1795813"/>
          </a:xfrm>
          <a:prstGeom prst="rect">
            <a:avLst/>
          </a:prstGeom>
          <a:noFill/>
        </p:spPr>
        <p:txBody>
          <a:bodyPr wrap="square" rtlCol="0">
            <a:spAutoFit/>
          </a:bodyPr>
          <a:lstStyle/>
          <a:p>
            <a:pPr algn="ctr">
              <a:lnSpc>
                <a:spcPts val="22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 </a:t>
            </a:r>
            <a:r>
              <a:rPr lang="es-ES" sz="2400" dirty="0">
                <a:solidFill>
                  <a:schemeClr val="bg1"/>
                </a:solidFill>
              </a:rPr>
              <a:t>fue arrojado a la tierra, y sus ángeles fueron arrojados con él. </a:t>
            </a:r>
          </a:p>
        </p:txBody>
      </p:sp>
    </p:spTree>
    <p:extLst>
      <p:ext uri="{BB962C8B-B14F-4D97-AF65-F5344CB8AC3E}">
        <p14:creationId xmlns:p14="http://schemas.microsoft.com/office/powerpoint/2010/main" val="18530741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0" name="1 CuadroTexto">
            <a:extLst>
              <a:ext uri="{FF2B5EF4-FFF2-40B4-BE49-F238E27FC236}">
                <a16:creationId xmlns:a16="http://schemas.microsoft.com/office/drawing/2014/main" id="{4FBD669E-8D46-43F1-8BBF-FD2501D8D5E6}"/>
              </a:ext>
            </a:extLst>
          </p:cNvPr>
          <p:cNvSpPr txBox="1"/>
          <p:nvPr/>
        </p:nvSpPr>
        <p:spPr>
          <a:xfrm>
            <a:off x="647564" y="982751"/>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Salmo 33:4-6</a:t>
            </a:r>
          </a:p>
        </p:txBody>
      </p:sp>
      <p:sp>
        <p:nvSpPr>
          <p:cNvPr id="11" name="2 CuadroTexto">
            <a:extLst>
              <a:ext uri="{FF2B5EF4-FFF2-40B4-BE49-F238E27FC236}">
                <a16:creationId xmlns:a16="http://schemas.microsoft.com/office/drawing/2014/main" id="{EA99AABA-67A1-4BC4-9AE8-3F4E9E6F5E07}"/>
              </a:ext>
            </a:extLst>
          </p:cNvPr>
          <p:cNvSpPr txBox="1"/>
          <p:nvPr/>
        </p:nvSpPr>
        <p:spPr>
          <a:xfrm>
            <a:off x="179766" y="1412333"/>
            <a:ext cx="4968044" cy="2077941"/>
          </a:xfrm>
          <a:prstGeom prst="rect">
            <a:avLst/>
          </a:prstGeom>
          <a:noFill/>
        </p:spPr>
        <p:txBody>
          <a:bodyPr wrap="square" rtlCol="0">
            <a:spAutoFit/>
          </a:bodyPr>
          <a:lstStyle/>
          <a:p>
            <a:pPr algn="ctr">
              <a:lnSpc>
                <a:spcPts val="2200"/>
              </a:lnSpc>
            </a:pPr>
            <a:r>
              <a:rPr lang="es-ES" sz="2400" dirty="0">
                <a:solidFill>
                  <a:srgbClr val="FFFF00"/>
                </a:solidFill>
              </a:rPr>
              <a:t>Porque recta es la palabra de Jehová</a:t>
            </a:r>
            <a:r>
              <a:rPr lang="es-ES" sz="2400" dirty="0">
                <a:solidFill>
                  <a:srgbClr val="00B0F0"/>
                </a:solidFill>
              </a:rPr>
              <a:t>, y toda su obra es hecha con fidelidad.</a:t>
            </a:r>
            <a:r>
              <a:rPr lang="es-ES" sz="2400" dirty="0">
                <a:solidFill>
                  <a:schemeClr val="bg1"/>
                </a:solidFill>
              </a:rPr>
              <a:t> </a:t>
            </a:r>
            <a:r>
              <a:rPr lang="es-ES" sz="2400" dirty="0">
                <a:solidFill>
                  <a:srgbClr val="FFFF00"/>
                </a:solidFill>
              </a:rPr>
              <a:t>El ama justicia y juicio; </a:t>
            </a:r>
            <a:r>
              <a:rPr lang="es-ES" sz="2400" dirty="0">
                <a:solidFill>
                  <a:srgbClr val="00B0F0"/>
                </a:solidFill>
              </a:rPr>
              <a:t>de la misericordia de Jehová está llena la tierra.</a:t>
            </a:r>
            <a:r>
              <a:rPr lang="es-ES" sz="2400" dirty="0">
                <a:solidFill>
                  <a:schemeClr val="bg1"/>
                </a:solidFill>
              </a:rPr>
              <a:t> </a:t>
            </a:r>
            <a:r>
              <a:rPr lang="es-ES" sz="2400" dirty="0">
                <a:solidFill>
                  <a:srgbClr val="FFFF00"/>
                </a:solidFill>
              </a:rPr>
              <a:t>Por la palabra de Jehová fueron hechos los cielos, y todo el ejército de ellos por el aliento de su boca.</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¿Conque Dios os ha dicho: No comáis de todo árbol del huerto? </a:t>
            </a:r>
          </a:p>
        </p:txBody>
      </p:sp>
      <p:sp>
        <p:nvSpPr>
          <p:cNvPr id="14" name="1 CuadroTexto">
            <a:extLst>
              <a:ext uri="{FF2B5EF4-FFF2-40B4-BE49-F238E27FC236}">
                <a16:creationId xmlns:a16="http://schemas.microsoft.com/office/drawing/2014/main" id="{0397E137-B265-4F5B-AD30-129F110A9289}"/>
              </a:ext>
            </a:extLst>
          </p:cNvPr>
          <p:cNvSpPr txBox="1"/>
          <p:nvPr/>
        </p:nvSpPr>
        <p:spPr>
          <a:xfrm>
            <a:off x="323528" y="3343544"/>
            <a:ext cx="4162027"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Apocalipsis 12:9</a:t>
            </a:r>
          </a:p>
        </p:txBody>
      </p:sp>
      <p:sp>
        <p:nvSpPr>
          <p:cNvPr id="15" name="2 CuadroTexto">
            <a:extLst>
              <a:ext uri="{FF2B5EF4-FFF2-40B4-BE49-F238E27FC236}">
                <a16:creationId xmlns:a16="http://schemas.microsoft.com/office/drawing/2014/main" id="{B0BA1222-ED7B-4B00-9C3A-A149735BF20B}"/>
              </a:ext>
            </a:extLst>
          </p:cNvPr>
          <p:cNvSpPr txBox="1"/>
          <p:nvPr/>
        </p:nvSpPr>
        <p:spPr>
          <a:xfrm>
            <a:off x="179512" y="3805136"/>
            <a:ext cx="4320480" cy="1795813"/>
          </a:xfrm>
          <a:prstGeom prst="rect">
            <a:avLst/>
          </a:prstGeom>
          <a:noFill/>
        </p:spPr>
        <p:txBody>
          <a:bodyPr wrap="square" rtlCol="0">
            <a:spAutoFit/>
          </a:bodyPr>
          <a:lstStyle/>
          <a:p>
            <a:pPr algn="ctr">
              <a:lnSpc>
                <a:spcPts val="22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 </a:t>
            </a:r>
            <a:r>
              <a:rPr lang="es-ES" sz="2400" dirty="0">
                <a:solidFill>
                  <a:srgbClr val="FFFF00"/>
                </a:solidFill>
              </a:rPr>
              <a:t>fue arrojado a la tierra, y sus ángeles fueron arrojados con él. </a:t>
            </a:r>
          </a:p>
        </p:txBody>
      </p:sp>
    </p:spTree>
    <p:extLst>
      <p:ext uri="{BB962C8B-B14F-4D97-AF65-F5344CB8AC3E}">
        <p14:creationId xmlns:p14="http://schemas.microsoft.com/office/powerpoint/2010/main" val="15905417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De todo árbol del huerto podrás comer; mas del árbol de la ciencia del bien y del mal no comerás; 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¿Conque Dios os ha dicho: No comáis de todo árbol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chemeClr val="bg1"/>
                </a:solidFill>
              </a:rPr>
              <a:t>Del fruto de los árboles del huerto podemos comer; pero del fruto del árbol que está en medio del huerto dijo Dios: No comeréis de él, ni le tocaréis,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951031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inVertical)">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chemeClr val="bg1"/>
                </a:solidFill>
              </a:rPr>
              <a:t>mas del árbol de la ciencia del bien y del mal no comerás; 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¿Conque Dios os ha dicho: No comáis de todo árbol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chemeClr val="bg1"/>
                </a:solidFill>
              </a:rPr>
              <a:t>Del fruto de los árboles del huerto podemos comer; pero del fruto del árbol que está en medio del huerto dijo Dios: No comeréis de él, ni le tocaréis,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281760841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chemeClr val="bg1"/>
                </a:solidFill>
              </a:rPr>
              <a:t>mas del árbol de la ciencia del bien y del mal no comerás; 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chemeClr val="bg1"/>
                </a:solidFill>
              </a:rPr>
              <a:t>Del fruto de los árboles del huerto podemos comer; pero del fruto del árbol que está en medio del huerto dijo Dios: No comeréis de él, ni le tocaréis,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18483304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chemeClr val="bg1"/>
                </a:solidFill>
              </a:rPr>
              <a:t>mas del árbol de la ciencia del bien y del mal no comerás; 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pero del fruto del árbol que está en medio del huerto dijo Dios: No comeréis de él, ni le tocaréis,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6511634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pero del fruto del árbol que está en medio del huerto dijo Dios: No comeréis de él, ni le tocaréis,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378182300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8763719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para que no muráis.  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391681095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morirás.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chemeClr val="bg1"/>
                </a:solidFill>
              </a:rPr>
              <a:t>Entonces la serpiente dijo a la mujer: No moriréis;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232327712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Y vio Dios todo lo que había hecho, </a:t>
            </a:r>
            <a:r>
              <a:rPr lang="es-ES" sz="2400" dirty="0">
                <a:solidFill>
                  <a:srgbClr val="00B0F0"/>
                </a:solidFill>
              </a:rPr>
              <a:t>y he aquí que era bueno en gran manera.</a:t>
            </a:r>
            <a:r>
              <a:rPr lang="es-ES" sz="2400" dirty="0">
                <a:solidFill>
                  <a:schemeClr val="bg1"/>
                </a:solidFill>
              </a:rPr>
              <a:t> Y fue la tarde y la mañana el día sexto.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354710051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chemeClr val="bg1"/>
                </a:solidFill>
              </a:rPr>
              <a:t>Sino que sabe Dios que el día que comáis de él, serán abiertos vuestros ojos,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5807296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chemeClr val="bg1"/>
                </a:solidFill>
              </a:rPr>
              <a:t>serán abiertos vuestros ojos,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389180176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Del </a:t>
            </a:r>
            <a:r>
              <a:rPr lang="es-ES" sz="2400" dirty="0">
                <a:solidFill>
                  <a:srgbClr val="00B0F0"/>
                </a:solidFill>
              </a:rPr>
              <a:t>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426253503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44566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323528" y="5861487"/>
            <a:ext cx="8568952"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 </a:t>
            </a:r>
            <a:r>
              <a:rPr lang="es-ES" sz="2400" u="sng" dirty="0">
                <a:solidFill>
                  <a:srgbClr val="00B0F0"/>
                </a:solidFill>
              </a:rPr>
              <a:t>No comáis de todo árbol</a:t>
            </a:r>
            <a:r>
              <a:rPr lang="es-ES" sz="2400" dirty="0">
                <a:solidFill>
                  <a:srgbClr val="00B0F0"/>
                </a:solidFill>
              </a:rPr>
              <a:t> del huerto?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85318370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7321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28683"/>
            <a:ext cx="8892480" cy="984693"/>
          </a:xfrm>
          <a:prstGeom prst="rect">
            <a:avLst/>
          </a:prstGeom>
          <a:noFill/>
        </p:spPr>
        <p:txBody>
          <a:bodyPr wrap="square" rtlCol="0">
            <a:spAutoFit/>
          </a:bodyPr>
          <a:lstStyle/>
          <a:p>
            <a:pPr algn="ctr">
              <a:lnSpc>
                <a:spcPts val="2300"/>
              </a:lnSpc>
            </a:pPr>
            <a:r>
              <a:rPr lang="es-ES" sz="2400" dirty="0">
                <a:solidFill>
                  <a:schemeClr val="bg1"/>
                </a:solidFill>
              </a:rPr>
              <a:t>Y vio la mujer que el árbol era bueno para comer, y que era agradable a los ojos, y árbol codiciable para alcanzar la sabiduría; y tomó de su fruto, y comió; y dio también a su marido, el cual comió así como ella.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965201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7321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28683"/>
            <a:ext cx="8892480" cy="984693"/>
          </a:xfrm>
          <a:prstGeom prst="rect">
            <a:avLst/>
          </a:prstGeom>
          <a:noFill/>
        </p:spPr>
        <p:txBody>
          <a:bodyPr wrap="square" rtlCol="0">
            <a:spAutoFit/>
          </a:bodyPr>
          <a:lstStyle/>
          <a:p>
            <a:pPr algn="ctr">
              <a:lnSpc>
                <a:spcPts val="2300"/>
              </a:lnSpc>
            </a:pPr>
            <a:r>
              <a:rPr lang="es-ES" sz="2400" dirty="0">
                <a:solidFill>
                  <a:srgbClr val="FFFF00"/>
                </a:solidFill>
              </a:rPr>
              <a:t>Y vio la mujer que el árbol era bueno para comer, </a:t>
            </a:r>
            <a:r>
              <a:rPr lang="es-ES" sz="2400" dirty="0">
                <a:solidFill>
                  <a:schemeClr val="bg1"/>
                </a:solidFill>
              </a:rPr>
              <a:t>y que era agradable a los ojos, y árbol codiciable para alcanzar la sabiduría; y tomó de su fruto, y comió; y dio también a su marido, el cual comió así como ella.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53764554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7321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28683"/>
            <a:ext cx="8892480" cy="984693"/>
          </a:xfrm>
          <a:prstGeom prst="rect">
            <a:avLst/>
          </a:prstGeom>
          <a:noFill/>
        </p:spPr>
        <p:txBody>
          <a:bodyPr wrap="square" rtlCol="0">
            <a:spAutoFit/>
          </a:bodyPr>
          <a:lstStyle/>
          <a:p>
            <a:pPr algn="ctr">
              <a:lnSpc>
                <a:spcPts val="2300"/>
              </a:lnSpc>
            </a:pPr>
            <a:r>
              <a:rPr lang="es-ES" sz="2400" dirty="0">
                <a:solidFill>
                  <a:srgbClr val="FFFF00"/>
                </a:solidFill>
              </a:rPr>
              <a:t>Y vio la mujer que el árbol era bueno para comer, </a:t>
            </a:r>
            <a:r>
              <a:rPr lang="es-ES" sz="2400" dirty="0">
                <a:solidFill>
                  <a:srgbClr val="00B0F0"/>
                </a:solidFill>
              </a:rPr>
              <a:t>y que era agradable a los ojos,</a:t>
            </a:r>
            <a:r>
              <a:rPr lang="es-ES" sz="2400" dirty="0">
                <a:solidFill>
                  <a:schemeClr val="bg1"/>
                </a:solidFill>
              </a:rPr>
              <a:t> y árbol codiciable para alcanzar la sabiduría; y tomó de su fruto, y comió; y dio también a su marido, el cual comió así como ella.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58203893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7321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28683"/>
            <a:ext cx="8892480" cy="984693"/>
          </a:xfrm>
          <a:prstGeom prst="rect">
            <a:avLst/>
          </a:prstGeom>
          <a:noFill/>
        </p:spPr>
        <p:txBody>
          <a:bodyPr wrap="square" rtlCol="0">
            <a:spAutoFit/>
          </a:bodyPr>
          <a:lstStyle/>
          <a:p>
            <a:pPr algn="ctr">
              <a:lnSpc>
                <a:spcPts val="2300"/>
              </a:lnSpc>
            </a:pPr>
            <a:r>
              <a:rPr lang="es-ES" sz="2400" dirty="0">
                <a:solidFill>
                  <a:srgbClr val="FFFF00"/>
                </a:solidFill>
              </a:rPr>
              <a:t>Y vio la mujer que el árbol era bueno para comer, </a:t>
            </a:r>
            <a:r>
              <a:rPr lang="es-ES" sz="2400" dirty="0">
                <a:solidFill>
                  <a:srgbClr val="00B0F0"/>
                </a:solidFill>
              </a:rPr>
              <a:t>y que era agradable a los ojos,</a:t>
            </a:r>
            <a:r>
              <a:rPr lang="es-ES" sz="2400" dirty="0">
                <a:solidFill>
                  <a:schemeClr val="bg1"/>
                </a:solidFill>
              </a:rPr>
              <a:t> </a:t>
            </a:r>
            <a:r>
              <a:rPr lang="es-ES" sz="2400" u="sng" dirty="0">
                <a:solidFill>
                  <a:schemeClr val="bg1"/>
                </a:solidFill>
              </a:rPr>
              <a:t>y árbol codiciable para alcanzar la sabiduría</a:t>
            </a:r>
            <a:r>
              <a:rPr lang="es-ES" sz="2400" dirty="0">
                <a:solidFill>
                  <a:schemeClr val="bg1"/>
                </a:solidFill>
              </a:rPr>
              <a:t>; y tomó de su fruto, y comió; y dio también a su marido, el cual comió así como ella.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Tree>
    <p:extLst>
      <p:ext uri="{BB962C8B-B14F-4D97-AF65-F5344CB8AC3E}">
        <p14:creationId xmlns:p14="http://schemas.microsoft.com/office/powerpoint/2010/main" val="158355867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7321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28683"/>
            <a:ext cx="8892480" cy="984693"/>
          </a:xfrm>
          <a:prstGeom prst="rect">
            <a:avLst/>
          </a:prstGeom>
          <a:noFill/>
        </p:spPr>
        <p:txBody>
          <a:bodyPr wrap="square" rtlCol="0">
            <a:spAutoFit/>
          </a:bodyPr>
          <a:lstStyle/>
          <a:p>
            <a:pPr algn="ctr">
              <a:lnSpc>
                <a:spcPts val="2300"/>
              </a:lnSpc>
            </a:pPr>
            <a:r>
              <a:rPr lang="es-ES" sz="2400" dirty="0">
                <a:solidFill>
                  <a:srgbClr val="FFFF00"/>
                </a:solidFill>
              </a:rPr>
              <a:t>Y vio la mujer que el árbol era bueno para comer, </a:t>
            </a:r>
            <a:r>
              <a:rPr lang="es-ES" sz="2400" dirty="0">
                <a:solidFill>
                  <a:srgbClr val="00B0F0"/>
                </a:solidFill>
              </a:rPr>
              <a:t>y que era agradable a los ojos,</a:t>
            </a:r>
            <a:r>
              <a:rPr lang="es-ES" sz="2400" dirty="0">
                <a:solidFill>
                  <a:schemeClr val="bg1"/>
                </a:solidFill>
              </a:rPr>
              <a:t> </a:t>
            </a:r>
            <a:r>
              <a:rPr lang="es-ES" sz="2400" u="sng" dirty="0">
                <a:solidFill>
                  <a:schemeClr val="bg1"/>
                </a:solidFill>
              </a:rPr>
              <a:t>y árbol codiciable para alcanzar la sabiduría</a:t>
            </a:r>
            <a:r>
              <a:rPr lang="es-ES" sz="2400" dirty="0">
                <a:solidFill>
                  <a:schemeClr val="bg1"/>
                </a:solidFill>
              </a:rPr>
              <a:t>; </a:t>
            </a:r>
            <a:r>
              <a:rPr lang="es-ES" sz="2400" dirty="0">
                <a:solidFill>
                  <a:srgbClr val="FFFF00"/>
                </a:solidFill>
              </a:rPr>
              <a:t>y tomó de su fruto, y comió; y dio también a su marido, el cual comió así como ella. </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0003890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chemeClr val="bg1"/>
                </a:solidFill>
              </a:rPr>
              <a:t>No confiéis en los príncipes, ni en hijo de hombre, porque no hay en él salvación. Pues sale su aliento, y vuelve a la tierra; 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4046610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chemeClr val="bg1"/>
                </a:solidFill>
              </a:rPr>
              <a:t>Pues sale su aliento, y vuelve a la tierra; 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329170496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406984112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43924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5508104" y="1587131"/>
            <a:ext cx="3563888" cy="2459456"/>
          </a:xfrm>
          <a:prstGeom prst="rect">
            <a:avLst/>
          </a:prstGeom>
          <a:noFill/>
        </p:spPr>
        <p:txBody>
          <a:bodyPr wrap="square" rtlCol="0">
            <a:spAutoFit/>
          </a:bodyPr>
          <a:lstStyle/>
          <a:p>
            <a:pPr algn="ctr">
              <a:lnSpc>
                <a:spcPts val="2300"/>
              </a:lnSpc>
            </a:pPr>
            <a:r>
              <a:rPr lang="es-ES" sz="2400" dirty="0">
                <a:solidFill>
                  <a:srgbClr val="FFFF00"/>
                </a:solidFill>
              </a:rPr>
              <a:t>Y mandó </a:t>
            </a:r>
            <a:r>
              <a:rPr lang="es-ES" sz="2400" u="sng" dirty="0">
                <a:solidFill>
                  <a:srgbClr val="FFFF00"/>
                </a:solidFill>
              </a:rPr>
              <a:t>Jehová Dios</a:t>
            </a:r>
            <a:r>
              <a:rPr lang="es-ES" sz="2400" dirty="0">
                <a:solidFill>
                  <a:srgbClr val="FFFF00"/>
                </a:solidFill>
              </a:rPr>
              <a:t> al hombre, </a:t>
            </a:r>
            <a:r>
              <a:rPr lang="es-ES" sz="2400" dirty="0">
                <a:solidFill>
                  <a:schemeClr val="bg1"/>
                </a:solidFill>
              </a:rPr>
              <a:t>diciendo: </a:t>
            </a:r>
            <a:r>
              <a:rPr lang="es-ES" sz="2400" dirty="0">
                <a:solidFill>
                  <a:srgbClr val="00B0F0"/>
                </a:solidFill>
              </a:rPr>
              <a:t>De todo árbol del huerto podrás comer; </a:t>
            </a:r>
            <a:r>
              <a:rPr lang="es-ES" sz="2400" dirty="0">
                <a:solidFill>
                  <a:srgbClr val="FFFF00"/>
                </a:solidFill>
              </a:rPr>
              <a:t>mas del árbol de la ciencia del bien y del mal no comerás;</a:t>
            </a:r>
            <a:r>
              <a:rPr lang="es-ES" sz="2400" dirty="0">
                <a:solidFill>
                  <a:schemeClr val="bg1"/>
                </a:solidFill>
              </a:rPr>
              <a:t> </a:t>
            </a:r>
            <a:r>
              <a:rPr lang="es-ES" sz="2400" dirty="0">
                <a:solidFill>
                  <a:srgbClr val="00B0F0"/>
                </a:solidFill>
              </a:rPr>
              <a:t>porque el día que de él comieres, ciertamente </a:t>
            </a:r>
            <a:r>
              <a:rPr lang="es-ES" sz="2400" u="sng" dirty="0">
                <a:solidFill>
                  <a:srgbClr val="00B0F0"/>
                </a:solidFill>
              </a:rPr>
              <a:t>morirás</a:t>
            </a:r>
            <a:r>
              <a:rPr lang="es-ES" sz="2400" dirty="0">
                <a:solidFill>
                  <a:srgbClr val="00B0F0"/>
                </a:solidFill>
              </a:rPr>
              <a:t>.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19264419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chemeClr val="bg1"/>
                </a:solidFill>
              </a:rPr>
              <a:t>Porque los que viven saben que han de morir; pero los muertos nada saben, ni tienen más paga; porque su memoria es puesta en olvido. También su amor y su odio y su envidia fenecieron ya; 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081056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pero los muertos nada saben, ni tienen más paga; porque su memoria es puesta en olvido. También su amor y su odio y su envidia fenecieron ya; 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30071520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chemeClr val="bg1"/>
                </a:solidFill>
              </a:rPr>
              <a:t>porque su memoria es puesta en olvido. También su amor y su odio y su envidia fenecieron ya; 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36979029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También su amor y su odio y su envidia fenecieron ya; 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17739958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35218447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683568" y="1124744"/>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180020" y="1587131"/>
            <a:ext cx="4247456" cy="2754408"/>
          </a:xfrm>
          <a:prstGeom prst="rect">
            <a:avLst/>
          </a:prstGeom>
          <a:noFill/>
        </p:spPr>
        <p:txBody>
          <a:bodyPr wrap="square" rtlCol="0">
            <a:spAutoFit/>
          </a:bodyPr>
          <a:lstStyle/>
          <a:p>
            <a:pPr algn="ctr">
              <a:lnSpc>
                <a:spcPts val="2300"/>
              </a:lnSpc>
            </a:pPr>
            <a:r>
              <a:rPr lang="es-ES" sz="2400" dirty="0">
                <a:solidFill>
                  <a:srgbClr val="FFFF00"/>
                </a:solidFill>
              </a:rPr>
              <a:t>Y la mujer respondió a la serpiente: </a:t>
            </a:r>
            <a:r>
              <a:rPr lang="es-ES" sz="2400" dirty="0">
                <a:solidFill>
                  <a:srgbClr val="00B0F0"/>
                </a:solidFill>
              </a:rPr>
              <a:t>Del fruto de los árboles del huerto podemos comer;</a:t>
            </a:r>
            <a:r>
              <a:rPr lang="es-ES" sz="2400" dirty="0">
                <a:solidFill>
                  <a:schemeClr val="bg1"/>
                </a:solidFill>
              </a:rPr>
              <a:t> </a:t>
            </a:r>
            <a:r>
              <a:rPr lang="es-ES" sz="2400" dirty="0">
                <a:solidFill>
                  <a:srgbClr val="FFFF00"/>
                </a:solidFill>
              </a:rPr>
              <a:t>pero del fruto del árbol que está en medio del huerto dijo Dios: No comeréis de él, </a:t>
            </a:r>
            <a:r>
              <a:rPr lang="es-ES" sz="2400" u="sng" dirty="0">
                <a:solidFill>
                  <a:srgbClr val="FFFF00"/>
                </a:solidFill>
              </a:rPr>
              <a:t>ni le tocaréis</a:t>
            </a:r>
            <a:r>
              <a:rPr lang="es-ES" sz="2400" dirty="0">
                <a:solidFill>
                  <a:srgbClr val="FFFF00"/>
                </a:solidFill>
              </a:rPr>
              <a:t>,</a:t>
            </a:r>
            <a:r>
              <a:rPr lang="es-ES" sz="2400" dirty="0">
                <a:solidFill>
                  <a:schemeClr val="bg1"/>
                </a:solidFill>
              </a:rPr>
              <a:t> </a:t>
            </a:r>
            <a:r>
              <a:rPr lang="es-ES" sz="2400" dirty="0">
                <a:solidFill>
                  <a:srgbClr val="00B0F0"/>
                </a:solidFill>
              </a:rPr>
              <a:t>para que no muráis.  </a:t>
            </a:r>
            <a:r>
              <a:rPr lang="es-ES" sz="2400" dirty="0">
                <a:solidFill>
                  <a:srgbClr val="FFFF00"/>
                </a:solidFill>
              </a:rPr>
              <a:t>Entonces la serpiente dijo a la mujer: </a:t>
            </a:r>
            <a:r>
              <a:rPr lang="es-ES" sz="2400" u="sng" dirty="0">
                <a:solidFill>
                  <a:srgbClr val="FFFF00"/>
                </a:solidFill>
              </a:rPr>
              <a:t>No moriréis</a:t>
            </a:r>
            <a:r>
              <a:rPr lang="es-ES" sz="2400" dirty="0">
                <a:solidFill>
                  <a:srgbClr val="FFFF00"/>
                </a:solidFill>
              </a:rPr>
              <a:t>; </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98198127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chemeClr val="bg1"/>
                </a:solidFill>
              </a:rPr>
              <a:t>He aquí, os digo un misterio: No todos dormiremos; pero todos seremos transformados, en un momento, en un abrir y cerrar de ojos, a la final trompeta; porque se tocará la trompeta, y los muertos serán resucitados incorruptibles, 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1832512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No todos dormiremos; pero todos seremos transformados, en un momento, en un abrir y cerrar de ojos, a la final trompeta; porque se tocará la trompeta, y los muertos serán resucitados incorruptibles, 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08872543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chemeClr val="bg1"/>
                </a:solidFill>
              </a:rPr>
              <a:t>pero todos seremos transformados, en un momento, en un abrir y cerrar de ojos, a la final trompeta; porque se tocará la trompeta, y los muertos serán resucitados incorruptibles, 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45078074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chemeClr val="bg1"/>
                </a:solidFill>
              </a:rPr>
              <a:t>porque se tocará la trompeta, y los muertos serán resucitados incorruptibles, 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1181206648"/>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rgbClr val="00B0F0"/>
                </a:solidFill>
              </a:rPr>
              <a:t>porque se tocará la trompeta, y </a:t>
            </a:r>
            <a:r>
              <a:rPr lang="es-ES" sz="2400" u="sng" dirty="0">
                <a:solidFill>
                  <a:srgbClr val="00B0F0"/>
                </a:solidFill>
              </a:rPr>
              <a:t>los muertos serán resucitados incorruptibles</a:t>
            </a:r>
            <a:r>
              <a:rPr lang="es-ES" sz="2400" dirty="0">
                <a:solidFill>
                  <a:srgbClr val="00B0F0"/>
                </a:solidFill>
              </a:rPr>
              <a:t>,</a:t>
            </a:r>
            <a:r>
              <a:rPr lang="es-ES" sz="2400" dirty="0">
                <a:solidFill>
                  <a:schemeClr val="bg1"/>
                </a:solidFill>
              </a:rPr>
              <a:t> 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306394231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2915816" y="5323274"/>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146:3,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44016" y="5805264"/>
            <a:ext cx="8892480" cy="984693"/>
          </a:xfrm>
          <a:prstGeom prst="rect">
            <a:avLst/>
          </a:prstGeom>
          <a:noFill/>
        </p:spPr>
        <p:txBody>
          <a:bodyPr wrap="square" rtlCol="0">
            <a:spAutoFit/>
          </a:bodyPr>
          <a:lstStyle/>
          <a:p>
            <a:pPr algn="ctr">
              <a:lnSpc>
                <a:spcPts val="2300"/>
              </a:lnSpc>
            </a:pPr>
            <a:r>
              <a:rPr lang="es-ES" sz="2400" dirty="0">
                <a:solidFill>
                  <a:srgbClr val="FFFF00"/>
                </a:solidFill>
              </a:rPr>
              <a:t>No confiéis en los príncipes, ni en hijo de hombre, porque no hay en él salvación. </a:t>
            </a:r>
            <a:r>
              <a:rPr lang="es-ES" sz="2400" dirty="0">
                <a:solidFill>
                  <a:srgbClr val="00B0F0"/>
                </a:solidFill>
              </a:rPr>
              <a:t>Pues sale su aliento, y vuelve a la tierra; </a:t>
            </a:r>
            <a:r>
              <a:rPr lang="es-ES" sz="2400" u="sng" dirty="0">
                <a:solidFill>
                  <a:schemeClr val="bg1"/>
                </a:solidFill>
              </a:rPr>
              <a:t>en ese mismo día perecen sus pensamientos.</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rgbClr val="00B0F0"/>
                </a:solidFill>
              </a:rPr>
              <a:t>porque se tocará la trompeta, y </a:t>
            </a:r>
            <a:r>
              <a:rPr lang="es-ES" sz="2400" u="sng" dirty="0">
                <a:solidFill>
                  <a:srgbClr val="00B0F0"/>
                </a:solidFill>
              </a:rPr>
              <a:t>los muertos serán resucitados incorruptibles</a:t>
            </a:r>
            <a:r>
              <a:rPr lang="es-ES" sz="2400" dirty="0">
                <a:solidFill>
                  <a:srgbClr val="00B0F0"/>
                </a:solidFill>
              </a:rPr>
              <a:t>,</a:t>
            </a:r>
            <a:r>
              <a:rPr lang="es-ES" sz="2400" dirty="0">
                <a:solidFill>
                  <a:schemeClr val="bg1"/>
                </a:solidFill>
              </a:rPr>
              <a:t> </a:t>
            </a:r>
            <a:r>
              <a:rPr lang="es-ES" sz="2400" dirty="0">
                <a:solidFill>
                  <a:srgbClr val="FFFF00"/>
                </a:solidFill>
              </a:rPr>
              <a:t>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476517626"/>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1505000" y="501317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5:28,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25760" y="5517232"/>
            <a:ext cx="8892480" cy="1279646"/>
          </a:xfrm>
          <a:prstGeom prst="rect">
            <a:avLst/>
          </a:prstGeom>
          <a:noFill/>
        </p:spPr>
        <p:txBody>
          <a:bodyPr wrap="square" rtlCol="0">
            <a:spAutoFit/>
          </a:bodyPr>
          <a:lstStyle/>
          <a:p>
            <a:pPr algn="ctr">
              <a:lnSpc>
                <a:spcPts val="2300"/>
              </a:lnSpc>
            </a:pPr>
            <a:r>
              <a:rPr lang="es-ES" sz="2400" dirty="0">
                <a:solidFill>
                  <a:schemeClr val="bg1"/>
                </a:solidFill>
              </a:rPr>
              <a:t>No os maravilléis de esto; porque vendrá hora cuando todos los que están en los sepulcros oirán su voz; y los que hicieron lo bueno, saldrán a resurrección de vida; mas los que hicieron lo malo, a resurrección de condenación.</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rgbClr val="00B0F0"/>
                </a:solidFill>
              </a:rPr>
              <a:t>porque se tocará la trompeta, y </a:t>
            </a:r>
            <a:r>
              <a:rPr lang="es-ES" sz="2400" u="sng" dirty="0">
                <a:solidFill>
                  <a:srgbClr val="00B0F0"/>
                </a:solidFill>
              </a:rPr>
              <a:t>los muertos serán resucitados incorruptibles</a:t>
            </a:r>
            <a:r>
              <a:rPr lang="es-ES" sz="2400" dirty="0">
                <a:solidFill>
                  <a:srgbClr val="00B0F0"/>
                </a:solidFill>
              </a:rPr>
              <a:t>,</a:t>
            </a:r>
            <a:r>
              <a:rPr lang="es-ES" sz="2400" dirty="0">
                <a:solidFill>
                  <a:schemeClr val="bg1"/>
                </a:solidFill>
              </a:rPr>
              <a:t> </a:t>
            </a:r>
            <a:r>
              <a:rPr lang="es-ES" sz="2400" dirty="0">
                <a:solidFill>
                  <a:srgbClr val="FFFF00"/>
                </a:solidFill>
              </a:rPr>
              <a:t>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599648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1505000" y="501317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5:28,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25760" y="5517232"/>
            <a:ext cx="8892480" cy="1279646"/>
          </a:xfrm>
          <a:prstGeom prst="rect">
            <a:avLst/>
          </a:prstGeom>
          <a:noFill/>
        </p:spPr>
        <p:txBody>
          <a:bodyPr wrap="square" rtlCol="0">
            <a:spAutoFit/>
          </a:bodyPr>
          <a:lstStyle/>
          <a:p>
            <a:pPr algn="ctr">
              <a:lnSpc>
                <a:spcPts val="2300"/>
              </a:lnSpc>
            </a:pPr>
            <a:r>
              <a:rPr lang="es-ES" sz="2400" dirty="0">
                <a:solidFill>
                  <a:srgbClr val="FFFF00"/>
                </a:solidFill>
              </a:rPr>
              <a:t>No os maravilléis de esto; porque vendrá hora cuando todos los que están en los sepulcros oirán su voz; </a:t>
            </a:r>
            <a:r>
              <a:rPr lang="es-ES" sz="2400" dirty="0">
                <a:solidFill>
                  <a:schemeClr val="bg1"/>
                </a:solidFill>
              </a:rPr>
              <a:t>y los que hicieron lo bueno, saldrán a resurrección de vida; mas los que hicieron lo malo, a resurrección de condenación.</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rgbClr val="00B0F0"/>
                </a:solidFill>
              </a:rPr>
              <a:t>porque se tocará la trompeta, y </a:t>
            </a:r>
            <a:r>
              <a:rPr lang="es-ES" sz="2400" u="sng" dirty="0">
                <a:solidFill>
                  <a:srgbClr val="00B0F0"/>
                </a:solidFill>
              </a:rPr>
              <a:t>los muertos serán resucitados incorruptibles</a:t>
            </a:r>
            <a:r>
              <a:rPr lang="es-ES" sz="2400" dirty="0">
                <a:solidFill>
                  <a:srgbClr val="00B0F0"/>
                </a:solidFill>
              </a:rPr>
              <a:t>,</a:t>
            </a:r>
            <a:r>
              <a:rPr lang="es-ES" sz="2400" dirty="0">
                <a:solidFill>
                  <a:schemeClr val="bg1"/>
                </a:solidFill>
              </a:rPr>
              <a:t> </a:t>
            </a:r>
            <a:r>
              <a:rPr lang="es-ES" sz="2400" dirty="0">
                <a:solidFill>
                  <a:srgbClr val="FFFF00"/>
                </a:solidFill>
              </a:rPr>
              <a:t>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2860821799"/>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1505000" y="501317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5:28,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25760" y="5517232"/>
            <a:ext cx="8892480" cy="1279646"/>
          </a:xfrm>
          <a:prstGeom prst="rect">
            <a:avLst/>
          </a:prstGeom>
          <a:noFill/>
        </p:spPr>
        <p:txBody>
          <a:bodyPr wrap="square" rtlCol="0">
            <a:spAutoFit/>
          </a:bodyPr>
          <a:lstStyle/>
          <a:p>
            <a:pPr algn="ctr">
              <a:lnSpc>
                <a:spcPts val="2300"/>
              </a:lnSpc>
            </a:pPr>
            <a:r>
              <a:rPr lang="es-ES" sz="2400" dirty="0">
                <a:solidFill>
                  <a:srgbClr val="FFFF00"/>
                </a:solidFill>
              </a:rPr>
              <a:t>No os maravilléis de esto; porque vendrá hora cuando todos los que están en los sepulcros oirán su voz; </a:t>
            </a:r>
            <a:r>
              <a:rPr lang="es-ES" sz="2400" dirty="0">
                <a:solidFill>
                  <a:srgbClr val="00B0F0"/>
                </a:solidFill>
              </a:rPr>
              <a:t>y los que hicieron lo bueno, saldrán a resurrección de vida;</a:t>
            </a:r>
            <a:r>
              <a:rPr lang="es-ES" sz="2400" dirty="0">
                <a:solidFill>
                  <a:schemeClr val="bg1"/>
                </a:solidFill>
              </a:rPr>
              <a:t> mas los que hicieron lo malo, a resurrección de condenación.</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rgbClr val="00B0F0"/>
                </a:solidFill>
              </a:rPr>
              <a:t>porque se tocará la trompeta, y </a:t>
            </a:r>
            <a:r>
              <a:rPr lang="es-ES" sz="2400" u="sng" dirty="0">
                <a:solidFill>
                  <a:srgbClr val="00B0F0"/>
                </a:solidFill>
              </a:rPr>
              <a:t>los muertos serán resucitados incorruptibles</a:t>
            </a:r>
            <a:r>
              <a:rPr lang="es-ES" sz="2400" dirty="0">
                <a:solidFill>
                  <a:srgbClr val="00B0F0"/>
                </a:solidFill>
              </a:rPr>
              <a:t>,</a:t>
            </a:r>
            <a:r>
              <a:rPr lang="es-ES" sz="2400" dirty="0">
                <a:solidFill>
                  <a:schemeClr val="bg1"/>
                </a:solidFill>
              </a:rPr>
              <a:t> </a:t>
            </a:r>
            <a:r>
              <a:rPr lang="es-ES" sz="2400" dirty="0">
                <a:solidFill>
                  <a:srgbClr val="FFFF00"/>
                </a:solidFill>
              </a:rPr>
              <a:t>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Tree>
    <p:extLst>
      <p:ext uri="{BB962C8B-B14F-4D97-AF65-F5344CB8AC3E}">
        <p14:creationId xmlns:p14="http://schemas.microsoft.com/office/powerpoint/2010/main" val="4025086823"/>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6" name="1 CuadroTexto">
            <a:extLst>
              <a:ext uri="{FF2B5EF4-FFF2-40B4-BE49-F238E27FC236}">
                <a16:creationId xmlns:a16="http://schemas.microsoft.com/office/drawing/2014/main" id="{91A9FB05-D139-42CF-8915-6CCA5620D60E}"/>
              </a:ext>
            </a:extLst>
          </p:cNvPr>
          <p:cNvSpPr txBox="1"/>
          <p:nvPr/>
        </p:nvSpPr>
        <p:spPr>
          <a:xfrm>
            <a:off x="5004048" y="1049664"/>
            <a:ext cx="39599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9:5, 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F438FC33-9B60-4277-9A52-F57DC060EEA8}"/>
              </a:ext>
            </a:extLst>
          </p:cNvPr>
          <p:cNvSpPr txBox="1"/>
          <p:nvPr/>
        </p:nvSpPr>
        <p:spPr>
          <a:xfrm>
            <a:off x="4788024" y="1556792"/>
            <a:ext cx="4355466" cy="2459456"/>
          </a:xfrm>
          <a:prstGeom prst="rect">
            <a:avLst/>
          </a:prstGeom>
          <a:noFill/>
        </p:spPr>
        <p:txBody>
          <a:bodyPr wrap="square" rtlCol="0">
            <a:spAutoFit/>
          </a:bodyPr>
          <a:lstStyle/>
          <a:p>
            <a:pPr algn="ctr">
              <a:lnSpc>
                <a:spcPts val="2300"/>
              </a:lnSpc>
            </a:pPr>
            <a:r>
              <a:rPr lang="es-ES" sz="2400" dirty="0">
                <a:solidFill>
                  <a:srgbClr val="FFFF00"/>
                </a:solidFill>
              </a:rPr>
              <a:t>Porque los que viven saben que han de morir;</a:t>
            </a:r>
            <a:r>
              <a:rPr lang="es-ES" sz="2400" dirty="0">
                <a:solidFill>
                  <a:schemeClr val="bg1"/>
                </a:solidFill>
              </a:rPr>
              <a:t> </a:t>
            </a:r>
            <a:r>
              <a:rPr lang="es-ES" sz="2400" dirty="0">
                <a:solidFill>
                  <a:srgbClr val="00B0F0"/>
                </a:solidFill>
              </a:rPr>
              <a:t>pero los muertos nada saben, ni tienen más paga; </a:t>
            </a:r>
            <a:r>
              <a:rPr lang="es-ES" sz="2400" dirty="0">
                <a:solidFill>
                  <a:srgbClr val="FFFF00"/>
                </a:solidFill>
              </a:rPr>
              <a:t>porque su memoria es puesta en olvido</a:t>
            </a:r>
            <a:r>
              <a:rPr lang="es-ES" sz="2400" dirty="0">
                <a:solidFill>
                  <a:schemeClr val="bg1"/>
                </a:solidFill>
              </a:rPr>
              <a:t>. </a:t>
            </a:r>
            <a:r>
              <a:rPr lang="es-ES" sz="2400" dirty="0">
                <a:solidFill>
                  <a:srgbClr val="00B0F0"/>
                </a:solidFill>
              </a:rPr>
              <a:t>También su amor y su odio y su envidia fenecieron ya;</a:t>
            </a:r>
            <a:r>
              <a:rPr lang="es-ES" sz="2400" dirty="0">
                <a:solidFill>
                  <a:schemeClr val="bg1"/>
                </a:solidFill>
              </a:rPr>
              <a:t> </a:t>
            </a:r>
            <a:r>
              <a:rPr lang="es-ES" sz="2400" dirty="0">
                <a:solidFill>
                  <a:srgbClr val="FFFF00"/>
                </a:solidFill>
              </a:rPr>
              <a:t>y nunca más tendrán parte en todo lo que se hace debajo del sol. </a:t>
            </a:r>
          </a:p>
        </p:txBody>
      </p:sp>
      <p:sp>
        <p:nvSpPr>
          <p:cNvPr id="12" name="1 CuadroTexto">
            <a:extLst>
              <a:ext uri="{FF2B5EF4-FFF2-40B4-BE49-F238E27FC236}">
                <a16:creationId xmlns:a16="http://schemas.microsoft.com/office/drawing/2014/main" id="{4AF3B6DD-2B55-48C4-81A3-240E966B5EEA}"/>
              </a:ext>
            </a:extLst>
          </p:cNvPr>
          <p:cNvSpPr txBox="1"/>
          <p:nvPr/>
        </p:nvSpPr>
        <p:spPr>
          <a:xfrm>
            <a:off x="1505000" y="501317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5:28, 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95F3291-C431-4FF4-B09F-F758CA21A0D8}"/>
              </a:ext>
            </a:extLst>
          </p:cNvPr>
          <p:cNvSpPr txBox="1"/>
          <p:nvPr/>
        </p:nvSpPr>
        <p:spPr>
          <a:xfrm>
            <a:off x="125760" y="5517232"/>
            <a:ext cx="8892480" cy="1279646"/>
          </a:xfrm>
          <a:prstGeom prst="rect">
            <a:avLst/>
          </a:prstGeom>
          <a:noFill/>
        </p:spPr>
        <p:txBody>
          <a:bodyPr wrap="square" rtlCol="0">
            <a:spAutoFit/>
          </a:bodyPr>
          <a:lstStyle/>
          <a:p>
            <a:pPr algn="ctr">
              <a:lnSpc>
                <a:spcPts val="2300"/>
              </a:lnSpc>
            </a:pPr>
            <a:r>
              <a:rPr lang="es-ES" sz="2400" dirty="0">
                <a:solidFill>
                  <a:srgbClr val="FFFF00"/>
                </a:solidFill>
              </a:rPr>
              <a:t>No os maravilléis de esto; porque vendrá hora cuando todos los que están en los sepulcros oirán su voz; </a:t>
            </a:r>
            <a:r>
              <a:rPr lang="es-ES" sz="2400" dirty="0">
                <a:solidFill>
                  <a:srgbClr val="00B0F0"/>
                </a:solidFill>
              </a:rPr>
              <a:t>y los que hicieron lo bueno, saldrán a resurrección de vida;</a:t>
            </a:r>
            <a:r>
              <a:rPr lang="es-ES" sz="2400" dirty="0">
                <a:solidFill>
                  <a:schemeClr val="bg1"/>
                </a:solidFill>
              </a:rPr>
              <a:t> </a:t>
            </a:r>
            <a:r>
              <a:rPr lang="es-ES" sz="2400" dirty="0">
                <a:solidFill>
                  <a:srgbClr val="FFFF00"/>
                </a:solidFill>
              </a:rPr>
              <a:t>mas los que hicieron lo malo, a resurrección de condenación.</a:t>
            </a:r>
          </a:p>
        </p:txBody>
      </p:sp>
      <p:sp>
        <p:nvSpPr>
          <p:cNvPr id="16" name="1 CuadroTexto">
            <a:extLst>
              <a:ext uri="{FF2B5EF4-FFF2-40B4-BE49-F238E27FC236}">
                <a16:creationId xmlns:a16="http://schemas.microsoft.com/office/drawing/2014/main" id="{DFBA5118-CD1C-4314-8647-5D7A9E6BCC34}"/>
              </a:ext>
            </a:extLst>
          </p:cNvPr>
          <p:cNvSpPr txBox="1"/>
          <p:nvPr/>
        </p:nvSpPr>
        <p:spPr>
          <a:xfrm>
            <a:off x="251520" y="1289144"/>
            <a:ext cx="395993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 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F4F2646D-853C-4C84-BC3D-3E25EBBF3F21}"/>
              </a:ext>
            </a:extLst>
          </p:cNvPr>
          <p:cNvSpPr txBox="1"/>
          <p:nvPr/>
        </p:nvSpPr>
        <p:spPr>
          <a:xfrm>
            <a:off x="72518" y="1826720"/>
            <a:ext cx="4211450" cy="2754408"/>
          </a:xfrm>
          <a:prstGeom prst="rect">
            <a:avLst/>
          </a:prstGeom>
          <a:noFill/>
        </p:spPr>
        <p:txBody>
          <a:bodyPr wrap="square" rtlCol="0">
            <a:spAutoFit/>
          </a:bodyPr>
          <a:lstStyle/>
          <a:p>
            <a:pPr algn="ctr">
              <a:lnSpc>
                <a:spcPts val="2300"/>
              </a:lnSpc>
            </a:pPr>
            <a:r>
              <a:rPr lang="es-ES" sz="2400" dirty="0">
                <a:solidFill>
                  <a:srgbClr val="FFFF00"/>
                </a:solidFill>
              </a:rPr>
              <a:t>He aquí, os digo un misterio:</a:t>
            </a:r>
            <a:r>
              <a:rPr lang="es-ES" sz="2400" dirty="0">
                <a:solidFill>
                  <a:schemeClr val="bg1"/>
                </a:solidFill>
              </a:rPr>
              <a:t> </a:t>
            </a:r>
            <a:r>
              <a:rPr lang="es-ES" sz="2400" dirty="0">
                <a:solidFill>
                  <a:srgbClr val="00B0F0"/>
                </a:solidFill>
              </a:rPr>
              <a:t>No todos dormiremos; </a:t>
            </a:r>
            <a:r>
              <a:rPr lang="es-ES" sz="2400" dirty="0">
                <a:solidFill>
                  <a:srgbClr val="FFFF00"/>
                </a:solidFill>
              </a:rPr>
              <a:t>pero todos seremos transformados, en un momento, en un abrir y cerrar de ojos, a la final trompeta; </a:t>
            </a:r>
            <a:r>
              <a:rPr lang="es-ES" sz="2400" dirty="0">
                <a:solidFill>
                  <a:srgbClr val="00B0F0"/>
                </a:solidFill>
              </a:rPr>
              <a:t>porque se tocará la trompeta, y </a:t>
            </a:r>
            <a:r>
              <a:rPr lang="es-ES" sz="2400" u="sng" dirty="0">
                <a:solidFill>
                  <a:srgbClr val="00B0F0"/>
                </a:solidFill>
              </a:rPr>
              <a:t>los muertos serán resucitados incorruptibles</a:t>
            </a:r>
            <a:r>
              <a:rPr lang="es-ES" sz="2400" dirty="0">
                <a:solidFill>
                  <a:srgbClr val="00B0F0"/>
                </a:solidFill>
              </a:rPr>
              <a:t>,</a:t>
            </a:r>
            <a:r>
              <a:rPr lang="es-ES" sz="2400" dirty="0">
                <a:solidFill>
                  <a:schemeClr val="bg1"/>
                </a:solidFill>
              </a:rPr>
              <a:t> </a:t>
            </a:r>
            <a:r>
              <a:rPr lang="es-ES" sz="2400" dirty="0">
                <a:solidFill>
                  <a:srgbClr val="FFFF00"/>
                </a:solidFill>
              </a:rPr>
              <a:t>y nosotros seremos transformados.</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5" name="TextBox 14">
            <a:extLst>
              <a:ext uri="{FF2B5EF4-FFF2-40B4-BE49-F238E27FC236}">
                <a16:creationId xmlns:a16="http://schemas.microsoft.com/office/drawing/2014/main" id="{935A0C7B-4ABC-443B-8854-3A8E1696B70E}"/>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Tree>
    <p:extLst>
      <p:ext uri="{BB962C8B-B14F-4D97-AF65-F5344CB8AC3E}">
        <p14:creationId xmlns:p14="http://schemas.microsoft.com/office/powerpoint/2010/main" val="556126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chemeClr val="bg1"/>
                </a:solidFill>
              </a:rPr>
              <a:t>Entonces fueron abiertos los ojos de ambos, y conocieron que estaban desnudos; 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Tree>
    <p:extLst>
      <p:ext uri="{BB962C8B-B14F-4D97-AF65-F5344CB8AC3E}">
        <p14:creationId xmlns:p14="http://schemas.microsoft.com/office/powerpoint/2010/main" val="9222283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chemeClr val="bg1"/>
                </a:solidFill>
              </a:rPr>
              <a:t>y conocieron que estaban desnudos; 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Tree>
    <p:extLst>
      <p:ext uri="{BB962C8B-B14F-4D97-AF65-F5344CB8AC3E}">
        <p14:creationId xmlns:p14="http://schemas.microsoft.com/office/powerpoint/2010/main" val="2703527543"/>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chemeClr val="bg1"/>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Tree>
    <p:extLst>
      <p:ext uri="{BB962C8B-B14F-4D97-AF65-F5344CB8AC3E}">
        <p14:creationId xmlns:p14="http://schemas.microsoft.com/office/powerpoint/2010/main" val="1060515772"/>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chemeClr val="bg1"/>
                </a:solidFill>
              </a:rPr>
              <a:t>Mas Jehová Dios llamó al hombre, y le dijo: ¿Dónde estás tú? Y él respondió: Oí tu voz en el huerto, y tuve miedo, porque estaba desnudo; y me escondí. </a:t>
            </a:r>
          </a:p>
        </p:txBody>
      </p:sp>
    </p:spTree>
    <p:extLst>
      <p:ext uri="{BB962C8B-B14F-4D97-AF65-F5344CB8AC3E}">
        <p14:creationId xmlns:p14="http://schemas.microsoft.com/office/powerpoint/2010/main" val="4646771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Y él respondió: Oí tu voz en el huerto, y tuve miedo, porque estaba desnudo; y me escondí. </a:t>
            </a:r>
          </a:p>
        </p:txBody>
      </p:sp>
    </p:spTree>
    <p:extLst>
      <p:ext uri="{BB962C8B-B14F-4D97-AF65-F5344CB8AC3E}">
        <p14:creationId xmlns:p14="http://schemas.microsoft.com/office/powerpoint/2010/main" val="2801315759"/>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porque estaba desnudo; y me escondí. </a:t>
            </a:r>
          </a:p>
        </p:txBody>
      </p:sp>
    </p:spTree>
    <p:extLst>
      <p:ext uri="{BB962C8B-B14F-4D97-AF65-F5344CB8AC3E}">
        <p14:creationId xmlns:p14="http://schemas.microsoft.com/office/powerpoint/2010/main" val="2309456184"/>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chemeClr val="bg1"/>
                </a:solidFill>
              </a:rPr>
              <a:t>Y estaban ambos desnudos, Adán y su mujer, y no se avergonzaban. </a:t>
            </a:r>
          </a:p>
        </p:txBody>
      </p:sp>
    </p:spTree>
    <p:extLst>
      <p:ext uri="{BB962C8B-B14F-4D97-AF65-F5344CB8AC3E}">
        <p14:creationId xmlns:p14="http://schemas.microsoft.com/office/powerpoint/2010/main" val="18186270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chemeClr val="bg1"/>
                </a:solidFill>
              </a:rPr>
              <a:t>y no se avergonzaban. </a:t>
            </a:r>
          </a:p>
        </p:txBody>
      </p:sp>
    </p:spTree>
    <p:extLst>
      <p:ext uri="{BB962C8B-B14F-4D97-AF65-F5344CB8AC3E}">
        <p14:creationId xmlns:p14="http://schemas.microsoft.com/office/powerpoint/2010/main" val="3278768488"/>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1223628" y="4732537"/>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79512" y="5301208"/>
            <a:ext cx="8856984" cy="1574598"/>
          </a:xfrm>
          <a:prstGeom prst="rect">
            <a:avLst/>
          </a:prstGeom>
          <a:noFill/>
        </p:spPr>
        <p:txBody>
          <a:bodyPr wrap="square" rtlCol="0">
            <a:spAutoFit/>
          </a:bodyPr>
          <a:lstStyle/>
          <a:p>
            <a:pPr algn="ctr">
              <a:lnSpc>
                <a:spcPts val="2300"/>
              </a:lnSpc>
            </a:pPr>
            <a:r>
              <a:rPr lang="es-ES" sz="2400" dirty="0">
                <a:solidFill>
                  <a:schemeClr val="bg1"/>
                </a:solidFill>
              </a:rPr>
              <a:t>Y Dios le dijo: ¿Quién te enseñó que estabas desnudo? ¿Has comido del árbol de que yo te mandé no comieses? Y el hombre respondió: La mujer que me diste por compañera me dio del árbol, y yo comí. Entonces Jehová Dios dijo a la mujer: ¿Qué es lo que has hecho? Y dijo la mujer: La serpiente me engañó, y comí. </a:t>
            </a:r>
          </a:p>
        </p:txBody>
      </p:sp>
    </p:spTree>
    <p:extLst>
      <p:ext uri="{BB962C8B-B14F-4D97-AF65-F5344CB8AC3E}">
        <p14:creationId xmlns:p14="http://schemas.microsoft.com/office/powerpoint/2010/main" val="35300454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1223628" y="4732537"/>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79512" y="5301208"/>
            <a:ext cx="8856984" cy="1574598"/>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¿Has comido del árbol de que yo te mandé no comieses?</a:t>
            </a:r>
            <a:r>
              <a:rPr lang="es-ES" sz="2400" dirty="0">
                <a:solidFill>
                  <a:schemeClr val="bg1"/>
                </a:solidFill>
              </a:rPr>
              <a:t> Y el hombre respondió: La mujer que me diste por compañera me dio del árbol, y yo comí. Entonces Jehová Dios dijo a la mujer: ¿Qué es lo que has hecho? Y dijo la mujer: La serpiente me engañó, y comí. </a:t>
            </a:r>
          </a:p>
        </p:txBody>
      </p:sp>
    </p:spTree>
    <p:extLst>
      <p:ext uri="{BB962C8B-B14F-4D97-AF65-F5344CB8AC3E}">
        <p14:creationId xmlns:p14="http://schemas.microsoft.com/office/powerpoint/2010/main" val="2326151661"/>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1223628" y="4732537"/>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79512" y="5301208"/>
            <a:ext cx="8856984" cy="1574598"/>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¿Has comido del árbol de que yo te mandé no comieses?</a:t>
            </a:r>
            <a:r>
              <a:rPr lang="es-ES" sz="2400" dirty="0">
                <a:solidFill>
                  <a:schemeClr val="bg1"/>
                </a:solidFill>
              </a:rPr>
              <a:t> </a:t>
            </a:r>
            <a:r>
              <a:rPr lang="es-ES" sz="2400" dirty="0">
                <a:solidFill>
                  <a:srgbClr val="00B0F0"/>
                </a:solidFill>
              </a:rPr>
              <a:t>Y el hombre respondió: La mujer que me diste por compañera me dio del árbol, y yo comí. </a:t>
            </a:r>
            <a:r>
              <a:rPr lang="es-ES" sz="2400" dirty="0">
                <a:solidFill>
                  <a:schemeClr val="bg1"/>
                </a:solidFill>
              </a:rPr>
              <a:t>Entonces Jehová Dios dijo a la mujer: ¿Qué es lo que has hecho? Y dijo la mujer: La serpiente me engañó, y comí. </a:t>
            </a:r>
          </a:p>
        </p:txBody>
      </p:sp>
    </p:spTree>
    <p:extLst>
      <p:ext uri="{BB962C8B-B14F-4D97-AF65-F5344CB8AC3E}">
        <p14:creationId xmlns:p14="http://schemas.microsoft.com/office/powerpoint/2010/main" val="282198251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1223628" y="4732537"/>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79512" y="5301208"/>
            <a:ext cx="8856984" cy="1574598"/>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¿Has comido del árbol de que yo te mandé no comieses?</a:t>
            </a:r>
            <a:r>
              <a:rPr lang="es-ES" sz="2400" dirty="0">
                <a:solidFill>
                  <a:schemeClr val="bg1"/>
                </a:solidFill>
              </a:rPr>
              <a:t> </a:t>
            </a:r>
            <a:r>
              <a:rPr lang="es-ES" sz="2400" dirty="0">
                <a:solidFill>
                  <a:srgbClr val="00B0F0"/>
                </a:solidFill>
              </a:rPr>
              <a:t>Y el hombre respondió: La mujer que me diste por compañera me dio del árbol, y yo comí. </a:t>
            </a:r>
            <a:r>
              <a:rPr lang="es-ES" sz="2400" dirty="0">
                <a:solidFill>
                  <a:srgbClr val="FFFF00"/>
                </a:solidFill>
              </a:rPr>
              <a:t>Entonces Jehová Dios dijo a la mujer: ¿Qué es lo que has hecho? </a:t>
            </a:r>
            <a:r>
              <a:rPr lang="es-ES" sz="2400" dirty="0">
                <a:solidFill>
                  <a:schemeClr val="bg1"/>
                </a:solidFill>
              </a:rPr>
              <a:t>Y dijo la mujer: La serpiente me engañó, y comí. </a:t>
            </a:r>
          </a:p>
        </p:txBody>
      </p:sp>
    </p:spTree>
    <p:extLst>
      <p:ext uri="{BB962C8B-B14F-4D97-AF65-F5344CB8AC3E}">
        <p14:creationId xmlns:p14="http://schemas.microsoft.com/office/powerpoint/2010/main" val="163542050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1223628" y="4732537"/>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79512" y="5301208"/>
            <a:ext cx="8856984" cy="1574598"/>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¿Has comido del árbol de que yo te mandé no comieses?</a:t>
            </a:r>
            <a:r>
              <a:rPr lang="es-ES" sz="2400" dirty="0">
                <a:solidFill>
                  <a:schemeClr val="bg1"/>
                </a:solidFill>
              </a:rPr>
              <a:t> </a:t>
            </a:r>
            <a:r>
              <a:rPr lang="es-ES" sz="2400" dirty="0">
                <a:solidFill>
                  <a:srgbClr val="00B0F0"/>
                </a:solidFill>
              </a:rPr>
              <a:t>Y el hombre respondió: La mujer que me diste por compañera me dio del árbol, y yo comí. </a:t>
            </a:r>
            <a:r>
              <a:rPr lang="es-ES" sz="2400" dirty="0">
                <a:solidFill>
                  <a:srgbClr val="FFFF00"/>
                </a:solidFill>
              </a:rPr>
              <a:t>Entonces Jehová Dios dijo a la mujer: ¿Qué es lo que has hecho? </a:t>
            </a:r>
            <a:r>
              <a:rPr lang="es-ES" sz="2400" dirty="0">
                <a:solidFill>
                  <a:srgbClr val="00B0F0"/>
                </a:solidFill>
              </a:rPr>
              <a:t>Y dijo la mujer: La serpiente me engañó, y comí. </a:t>
            </a:r>
          </a:p>
        </p:txBody>
      </p:sp>
    </p:spTree>
    <p:extLst>
      <p:ext uri="{BB962C8B-B14F-4D97-AF65-F5344CB8AC3E}">
        <p14:creationId xmlns:p14="http://schemas.microsoft.com/office/powerpoint/2010/main" val="238245995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2627784" y="56549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54057" y="6123635"/>
            <a:ext cx="8856984" cy="689741"/>
          </a:xfrm>
          <a:prstGeom prst="rect">
            <a:avLst/>
          </a:prstGeom>
          <a:noFill/>
        </p:spPr>
        <p:txBody>
          <a:bodyPr wrap="square" rtlCol="0">
            <a:spAutoFit/>
          </a:bodyPr>
          <a:lstStyle/>
          <a:p>
            <a:pPr algn="ctr">
              <a:lnSpc>
                <a:spcPts val="2300"/>
              </a:lnSpc>
            </a:pPr>
            <a:r>
              <a:rPr lang="es-ES" sz="2400" dirty="0">
                <a:solidFill>
                  <a:schemeClr val="bg1"/>
                </a:solidFill>
              </a:rPr>
              <a:t>Con el sudor de tu rostro comerás el pan hasta que vuelvas a la tierra, porque de ella fuiste tomado; pues polvo eres, y al polvo volverás. </a:t>
            </a:r>
          </a:p>
        </p:txBody>
      </p:sp>
    </p:spTree>
    <p:extLst>
      <p:ext uri="{BB962C8B-B14F-4D97-AF65-F5344CB8AC3E}">
        <p14:creationId xmlns:p14="http://schemas.microsoft.com/office/powerpoint/2010/main" val="2568499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2627784" y="56549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54057" y="6123635"/>
            <a:ext cx="8856984" cy="689741"/>
          </a:xfrm>
          <a:prstGeom prst="rect">
            <a:avLst/>
          </a:prstGeom>
          <a:noFill/>
        </p:spPr>
        <p:txBody>
          <a:bodyPr wrap="square" rtlCol="0">
            <a:spAutoFit/>
          </a:bodyPr>
          <a:lstStyle/>
          <a:p>
            <a:pPr algn="ctr">
              <a:lnSpc>
                <a:spcPts val="2300"/>
              </a:lnSpc>
            </a:pPr>
            <a:r>
              <a:rPr lang="es-ES" sz="2400" dirty="0">
                <a:solidFill>
                  <a:srgbClr val="FFFF00"/>
                </a:solidFill>
              </a:rPr>
              <a:t>Con el sudor de tu rostro comerás el pan </a:t>
            </a:r>
            <a:r>
              <a:rPr lang="es-ES" sz="2400" u="sng" dirty="0">
                <a:solidFill>
                  <a:srgbClr val="FFFF00"/>
                </a:solidFill>
              </a:rPr>
              <a:t>hasta que vuelvas a la tierra</a:t>
            </a:r>
            <a:r>
              <a:rPr lang="es-ES" sz="2400" dirty="0">
                <a:solidFill>
                  <a:srgbClr val="FFFF00"/>
                </a:solidFill>
              </a:rPr>
              <a:t>, </a:t>
            </a:r>
            <a:r>
              <a:rPr lang="es-ES" sz="2400" dirty="0">
                <a:solidFill>
                  <a:schemeClr val="bg1"/>
                </a:solidFill>
              </a:rPr>
              <a:t>porque de ella fuiste tomado; pues polvo eres, y al polvo volverás. </a:t>
            </a:r>
          </a:p>
        </p:txBody>
      </p:sp>
    </p:spTree>
    <p:extLst>
      <p:ext uri="{BB962C8B-B14F-4D97-AF65-F5344CB8AC3E}">
        <p14:creationId xmlns:p14="http://schemas.microsoft.com/office/powerpoint/2010/main" val="606475089"/>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544108" y="111987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conocieron que estaban desnudos; </a:t>
            </a:r>
            <a:r>
              <a:rPr lang="es-ES" sz="2400" dirty="0">
                <a:solidFill>
                  <a:srgbClr val="FFFF00"/>
                </a:solidFill>
              </a:rPr>
              <a:t>entonces cosieron hojas de higuera, y se hicieron delantales.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2627784" y="56549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54057" y="6123635"/>
            <a:ext cx="8856984" cy="689741"/>
          </a:xfrm>
          <a:prstGeom prst="rect">
            <a:avLst/>
          </a:prstGeom>
          <a:noFill/>
        </p:spPr>
        <p:txBody>
          <a:bodyPr wrap="square" rtlCol="0">
            <a:spAutoFit/>
          </a:bodyPr>
          <a:lstStyle/>
          <a:p>
            <a:pPr algn="ctr">
              <a:lnSpc>
                <a:spcPts val="2300"/>
              </a:lnSpc>
            </a:pPr>
            <a:r>
              <a:rPr lang="es-ES" sz="2400" dirty="0">
                <a:solidFill>
                  <a:srgbClr val="FFFF00"/>
                </a:solidFill>
              </a:rPr>
              <a:t>Con el sudor de tu rostro comerás el pan </a:t>
            </a:r>
            <a:r>
              <a:rPr lang="es-ES" sz="2400" u="sng" dirty="0">
                <a:solidFill>
                  <a:srgbClr val="FFFF00"/>
                </a:solidFill>
              </a:rPr>
              <a:t>hasta que vuelvas a la tierra</a:t>
            </a:r>
            <a:r>
              <a:rPr lang="es-ES" sz="2400" dirty="0">
                <a:solidFill>
                  <a:srgbClr val="FFFF00"/>
                </a:solidFill>
              </a:rPr>
              <a:t>, </a:t>
            </a:r>
            <a:r>
              <a:rPr lang="es-ES" sz="2400" dirty="0">
                <a:solidFill>
                  <a:srgbClr val="00B0F0"/>
                </a:solidFill>
              </a:rPr>
              <a:t>porque de ella fuiste tomado; pues polvo eres, y al polvo volverás. </a:t>
            </a:r>
          </a:p>
        </p:txBody>
      </p:sp>
    </p:spTree>
    <p:extLst>
      <p:ext uri="{BB962C8B-B14F-4D97-AF65-F5344CB8AC3E}">
        <p14:creationId xmlns:p14="http://schemas.microsoft.com/office/powerpoint/2010/main" val="75222561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436096" y="113031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chemeClr val="bg1"/>
                </a:solidFill>
              </a:rPr>
              <a:t>Por tanto, como el pecado entró en el mundo por un hombre, y por el pecado la muerte, así la muerte pasó a todos los hombres, por cuanto todos pecaron.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2627784" y="56549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54057" y="6123635"/>
            <a:ext cx="8856984" cy="689741"/>
          </a:xfrm>
          <a:prstGeom prst="rect">
            <a:avLst/>
          </a:prstGeom>
          <a:noFill/>
        </p:spPr>
        <p:txBody>
          <a:bodyPr wrap="square" rtlCol="0">
            <a:spAutoFit/>
          </a:bodyPr>
          <a:lstStyle/>
          <a:p>
            <a:pPr algn="ctr">
              <a:lnSpc>
                <a:spcPts val="2300"/>
              </a:lnSpc>
            </a:pPr>
            <a:r>
              <a:rPr lang="es-ES" sz="2400" dirty="0">
                <a:solidFill>
                  <a:srgbClr val="FFFF00"/>
                </a:solidFill>
              </a:rPr>
              <a:t>Con el sudor de tu rostro comerás el pan </a:t>
            </a:r>
            <a:r>
              <a:rPr lang="es-ES" sz="2400" u="sng" dirty="0">
                <a:solidFill>
                  <a:srgbClr val="FFFF00"/>
                </a:solidFill>
              </a:rPr>
              <a:t>hasta que vuelvas a la tierra</a:t>
            </a:r>
            <a:r>
              <a:rPr lang="es-ES" sz="2400" dirty="0">
                <a:solidFill>
                  <a:srgbClr val="FFFF00"/>
                </a:solidFill>
              </a:rPr>
              <a:t>, </a:t>
            </a:r>
            <a:r>
              <a:rPr lang="es-ES" sz="2400" dirty="0">
                <a:solidFill>
                  <a:srgbClr val="00B0F0"/>
                </a:solidFill>
              </a:rPr>
              <a:t>porque de ella fuiste tomado; pues polvo eres, y al polvo volverás. </a:t>
            </a:r>
          </a:p>
        </p:txBody>
      </p:sp>
    </p:spTree>
    <p:extLst>
      <p:ext uri="{BB962C8B-B14F-4D97-AF65-F5344CB8AC3E}">
        <p14:creationId xmlns:p14="http://schemas.microsoft.com/office/powerpoint/2010/main" val="1599995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436096" y="113031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Por tanto, como el pecado entró en el mundo por un hombre, y por el pecado la muerte,</a:t>
            </a:r>
            <a:r>
              <a:rPr lang="es-ES" sz="2400" dirty="0">
                <a:solidFill>
                  <a:schemeClr val="bg1"/>
                </a:solidFill>
              </a:rPr>
              <a:t> así la muerte pasó a todos los hombres, por cuanto todos pecaron.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2627784" y="56549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54057" y="6123635"/>
            <a:ext cx="8856984" cy="689741"/>
          </a:xfrm>
          <a:prstGeom prst="rect">
            <a:avLst/>
          </a:prstGeom>
          <a:noFill/>
        </p:spPr>
        <p:txBody>
          <a:bodyPr wrap="square" rtlCol="0">
            <a:spAutoFit/>
          </a:bodyPr>
          <a:lstStyle/>
          <a:p>
            <a:pPr algn="ctr">
              <a:lnSpc>
                <a:spcPts val="2300"/>
              </a:lnSpc>
            </a:pPr>
            <a:r>
              <a:rPr lang="es-ES" sz="2400" dirty="0">
                <a:solidFill>
                  <a:srgbClr val="FFFF00"/>
                </a:solidFill>
              </a:rPr>
              <a:t>Con el sudor de tu rostro comerás el pan </a:t>
            </a:r>
            <a:r>
              <a:rPr lang="es-ES" sz="2400" u="sng" dirty="0">
                <a:solidFill>
                  <a:srgbClr val="FFFF00"/>
                </a:solidFill>
              </a:rPr>
              <a:t>hasta que vuelvas a la tierra</a:t>
            </a:r>
            <a:r>
              <a:rPr lang="es-ES" sz="2400" dirty="0">
                <a:solidFill>
                  <a:srgbClr val="FFFF00"/>
                </a:solidFill>
              </a:rPr>
              <a:t>, </a:t>
            </a:r>
            <a:r>
              <a:rPr lang="es-ES" sz="2400" dirty="0">
                <a:solidFill>
                  <a:srgbClr val="00B0F0"/>
                </a:solidFill>
              </a:rPr>
              <a:t>porque de ella fuiste tomado; pues polvo eres, y al polvo volverás. </a:t>
            </a:r>
          </a:p>
        </p:txBody>
      </p:sp>
    </p:spTree>
    <p:extLst>
      <p:ext uri="{BB962C8B-B14F-4D97-AF65-F5344CB8AC3E}">
        <p14:creationId xmlns:p14="http://schemas.microsoft.com/office/powerpoint/2010/main" val="218103610"/>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856984" cy="689741"/>
          </a:xfrm>
          <a:prstGeom prst="rect">
            <a:avLst/>
          </a:prstGeom>
          <a:noFill/>
        </p:spPr>
        <p:txBody>
          <a:bodyPr wrap="square" rtlCol="0">
            <a:spAutoFit/>
          </a:bodyPr>
          <a:lstStyle/>
          <a:p>
            <a:pPr algn="ctr">
              <a:lnSpc>
                <a:spcPts val="2300"/>
              </a:lnSpc>
            </a:pPr>
            <a:r>
              <a:rPr lang="es-ES" sz="2400" dirty="0">
                <a:solidFill>
                  <a:srgbClr val="FFFF00"/>
                </a:solidFill>
              </a:rPr>
              <a:t>Sino que sabe Dios que el día que comáis de él, </a:t>
            </a:r>
            <a:r>
              <a:rPr lang="es-ES" sz="2400" dirty="0">
                <a:solidFill>
                  <a:srgbClr val="00B0F0"/>
                </a:solidFill>
              </a:rPr>
              <a:t>serán abiertos vuestros ojos,</a:t>
            </a:r>
            <a:r>
              <a:rPr lang="es-ES" sz="2400" dirty="0">
                <a:solidFill>
                  <a:schemeClr val="bg1"/>
                </a:solidFill>
              </a:rPr>
              <a:t> </a:t>
            </a:r>
            <a:r>
              <a:rPr lang="es-ES" sz="2400" u="sng" dirty="0">
                <a:solidFill>
                  <a:schemeClr val="bg1"/>
                </a:solidFill>
              </a:rPr>
              <a:t>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19" name="1 CuadroTexto">
            <a:extLst>
              <a:ext uri="{FF2B5EF4-FFF2-40B4-BE49-F238E27FC236}">
                <a16:creationId xmlns:a16="http://schemas.microsoft.com/office/drawing/2014/main" id="{4644D7AD-6947-44E4-A728-D1C657D3F4C1}"/>
              </a:ext>
            </a:extLst>
          </p:cNvPr>
          <p:cNvSpPr txBox="1"/>
          <p:nvPr/>
        </p:nvSpPr>
        <p:spPr>
          <a:xfrm>
            <a:off x="5436096" y="113031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D9029418-3A85-426B-98FD-1CE58EA4F9E1}"/>
              </a:ext>
            </a:extLst>
          </p:cNvPr>
          <p:cNvSpPr txBox="1"/>
          <p:nvPr/>
        </p:nvSpPr>
        <p:spPr>
          <a:xfrm>
            <a:off x="5220072" y="1587131"/>
            <a:ext cx="3888432" cy="1869551"/>
          </a:xfrm>
          <a:prstGeom prst="rect">
            <a:avLst/>
          </a:prstGeom>
          <a:noFill/>
        </p:spPr>
        <p:txBody>
          <a:bodyPr wrap="square" rtlCol="0">
            <a:spAutoFit/>
          </a:bodyPr>
          <a:lstStyle/>
          <a:p>
            <a:pPr algn="ctr">
              <a:lnSpc>
                <a:spcPts val="2300"/>
              </a:lnSpc>
            </a:pPr>
            <a:r>
              <a:rPr lang="es-ES" sz="2400" dirty="0">
                <a:solidFill>
                  <a:srgbClr val="FFFF00"/>
                </a:solidFill>
              </a:rPr>
              <a:t>Por tanto, como el pecado entró en el mundo por un hombre, y por el pecado la muerte,</a:t>
            </a:r>
            <a:r>
              <a:rPr lang="es-ES" sz="2400" dirty="0">
                <a:solidFill>
                  <a:schemeClr val="bg1"/>
                </a:solidFill>
              </a:rPr>
              <a:t> </a:t>
            </a:r>
            <a:r>
              <a:rPr lang="es-ES" sz="2400" dirty="0">
                <a:solidFill>
                  <a:srgbClr val="00B0F0"/>
                </a:solidFill>
              </a:rPr>
              <a:t>así la muerte pasó a todos los hombres, por cuanto todos pecaron. </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11" name="1 CuadroTexto">
            <a:extLst>
              <a:ext uri="{FF2B5EF4-FFF2-40B4-BE49-F238E27FC236}">
                <a16:creationId xmlns:a16="http://schemas.microsoft.com/office/drawing/2014/main" id="{405485FC-F6EB-4FD8-8A78-ADB50CEAA625}"/>
              </a:ext>
            </a:extLst>
          </p:cNvPr>
          <p:cNvSpPr txBox="1"/>
          <p:nvPr/>
        </p:nvSpPr>
        <p:spPr>
          <a:xfrm>
            <a:off x="611560" y="1074802"/>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3:9, 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8BF3806C-8FEC-4ADC-A3DA-CB4C39CC5C05}"/>
              </a:ext>
            </a:extLst>
          </p:cNvPr>
          <p:cNvSpPr txBox="1"/>
          <p:nvPr/>
        </p:nvSpPr>
        <p:spPr>
          <a:xfrm>
            <a:off x="251520" y="1556792"/>
            <a:ext cx="4104456" cy="1574598"/>
          </a:xfrm>
          <a:prstGeom prst="rect">
            <a:avLst/>
          </a:prstGeom>
          <a:noFill/>
        </p:spPr>
        <p:txBody>
          <a:bodyPr wrap="square" rtlCol="0">
            <a:spAutoFit/>
          </a:bodyPr>
          <a:lstStyle/>
          <a:p>
            <a:pPr algn="ctr">
              <a:lnSpc>
                <a:spcPts val="2300"/>
              </a:lnSpc>
            </a:pPr>
            <a:r>
              <a:rPr lang="es-ES" sz="2400" dirty="0">
                <a:solidFill>
                  <a:srgbClr val="FFFF00"/>
                </a:solidFill>
              </a:rPr>
              <a:t>Mas Jehová Dios llamó al hombre, y le dijo: ¿Dónde estás tú?</a:t>
            </a:r>
            <a:r>
              <a:rPr lang="es-ES" sz="2400" dirty="0">
                <a:solidFill>
                  <a:schemeClr val="bg1"/>
                </a:solidFill>
              </a:rPr>
              <a:t> </a:t>
            </a:r>
            <a:r>
              <a:rPr lang="es-ES" sz="2400" dirty="0">
                <a:solidFill>
                  <a:srgbClr val="00B0F0"/>
                </a:solidFill>
              </a:rPr>
              <a:t>Y él respondió: Oí tu voz en el huerto, y tuve miedo,</a:t>
            </a:r>
            <a:r>
              <a:rPr lang="es-ES" sz="2400" dirty="0">
                <a:solidFill>
                  <a:schemeClr val="bg1"/>
                </a:solidFill>
              </a:rPr>
              <a:t> </a:t>
            </a:r>
            <a:r>
              <a:rPr lang="es-ES" sz="2400" dirty="0">
                <a:solidFill>
                  <a:srgbClr val="FFFF00"/>
                </a:solidFill>
              </a:rPr>
              <a:t>porque estaba desnudo; y me escondí. </a:t>
            </a:r>
          </a:p>
        </p:txBody>
      </p:sp>
      <p:sp>
        <p:nvSpPr>
          <p:cNvPr id="13" name="1 CuadroTexto">
            <a:extLst>
              <a:ext uri="{FF2B5EF4-FFF2-40B4-BE49-F238E27FC236}">
                <a16:creationId xmlns:a16="http://schemas.microsoft.com/office/drawing/2014/main" id="{E6488F77-EE25-470F-AA02-CA1B17046219}"/>
              </a:ext>
            </a:extLst>
          </p:cNvPr>
          <p:cNvSpPr txBox="1"/>
          <p:nvPr/>
        </p:nvSpPr>
        <p:spPr>
          <a:xfrm>
            <a:off x="611560" y="302859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F17D203A-01AA-4FEF-97D4-7EAEA86DAE02}"/>
              </a:ext>
            </a:extLst>
          </p:cNvPr>
          <p:cNvSpPr txBox="1"/>
          <p:nvPr/>
        </p:nvSpPr>
        <p:spPr>
          <a:xfrm>
            <a:off x="251520" y="3573016"/>
            <a:ext cx="4104456" cy="984693"/>
          </a:xfrm>
          <a:prstGeom prst="rect">
            <a:avLst/>
          </a:prstGeom>
          <a:noFill/>
        </p:spPr>
        <p:txBody>
          <a:bodyPr wrap="square" rtlCol="0">
            <a:spAutoFit/>
          </a:bodyPr>
          <a:lstStyle/>
          <a:p>
            <a:pPr algn="ctr">
              <a:lnSpc>
                <a:spcPts val="2300"/>
              </a:lnSpc>
            </a:pPr>
            <a:r>
              <a:rPr lang="es-ES" sz="2400" dirty="0">
                <a:solidFill>
                  <a:srgbClr val="FFFF00"/>
                </a:solidFill>
              </a:rPr>
              <a:t>Y estaban ambos desnudos, Adán y su mujer, </a:t>
            </a:r>
            <a:r>
              <a:rPr lang="es-ES" sz="2400" dirty="0">
                <a:solidFill>
                  <a:srgbClr val="00B0F0"/>
                </a:solidFill>
              </a:rPr>
              <a:t>y no se avergonzaban. </a:t>
            </a:r>
          </a:p>
        </p:txBody>
      </p:sp>
      <p:sp>
        <p:nvSpPr>
          <p:cNvPr id="16" name="1 CuadroTexto">
            <a:extLst>
              <a:ext uri="{FF2B5EF4-FFF2-40B4-BE49-F238E27FC236}">
                <a16:creationId xmlns:a16="http://schemas.microsoft.com/office/drawing/2014/main" id="{EB728702-7C77-45F8-A9D9-C47F8B19A3BB}"/>
              </a:ext>
            </a:extLst>
          </p:cNvPr>
          <p:cNvSpPr txBox="1"/>
          <p:nvPr/>
        </p:nvSpPr>
        <p:spPr>
          <a:xfrm>
            <a:off x="2627784" y="56549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48065E91-8258-4F8A-98F9-591381FF80A8}"/>
              </a:ext>
            </a:extLst>
          </p:cNvPr>
          <p:cNvSpPr txBox="1"/>
          <p:nvPr/>
        </p:nvSpPr>
        <p:spPr>
          <a:xfrm>
            <a:off x="154057" y="6123635"/>
            <a:ext cx="8856984" cy="689741"/>
          </a:xfrm>
          <a:prstGeom prst="rect">
            <a:avLst/>
          </a:prstGeom>
          <a:noFill/>
        </p:spPr>
        <p:txBody>
          <a:bodyPr wrap="square" rtlCol="0">
            <a:spAutoFit/>
          </a:bodyPr>
          <a:lstStyle/>
          <a:p>
            <a:pPr algn="ctr">
              <a:lnSpc>
                <a:spcPts val="2300"/>
              </a:lnSpc>
            </a:pPr>
            <a:r>
              <a:rPr lang="es-ES" sz="2400" dirty="0">
                <a:solidFill>
                  <a:srgbClr val="FFFF00"/>
                </a:solidFill>
              </a:rPr>
              <a:t>Con el sudor de tu rostro comerás el pan </a:t>
            </a:r>
            <a:r>
              <a:rPr lang="es-ES" sz="2400" u="sng" dirty="0">
                <a:solidFill>
                  <a:srgbClr val="FFFF00"/>
                </a:solidFill>
              </a:rPr>
              <a:t>hasta que vuelvas a la tierra</a:t>
            </a:r>
            <a:r>
              <a:rPr lang="es-ES" sz="2400" dirty="0">
                <a:solidFill>
                  <a:srgbClr val="FFFF00"/>
                </a:solidFill>
              </a:rPr>
              <a:t>, </a:t>
            </a:r>
            <a:r>
              <a:rPr lang="es-ES" sz="2400" dirty="0">
                <a:solidFill>
                  <a:srgbClr val="00B0F0"/>
                </a:solidFill>
              </a:rPr>
              <a:t>porque de ella fuiste tomado; pues polvo eres, y al polvo volverás. </a:t>
            </a:r>
          </a:p>
        </p:txBody>
      </p:sp>
      <p:sp>
        <p:nvSpPr>
          <p:cNvPr id="22" name="TextBox 21">
            <a:extLst>
              <a:ext uri="{FF2B5EF4-FFF2-40B4-BE49-F238E27FC236}">
                <a16:creationId xmlns:a16="http://schemas.microsoft.com/office/drawing/2014/main" id="{EC85A109-9E26-498A-ACC1-B29466E06E99}"/>
              </a:ext>
            </a:extLst>
          </p:cNvPr>
          <p:cNvSpPr txBox="1"/>
          <p:nvPr/>
        </p:nvSpPr>
        <p:spPr>
          <a:xfrm>
            <a:off x="29007" y="1152644"/>
            <a:ext cx="4583562" cy="4222438"/>
          </a:xfrm>
          <a:prstGeom prst="rect">
            <a:avLst/>
          </a:prstGeom>
          <a:solidFill>
            <a:schemeClr val="tx1"/>
          </a:solidFill>
          <a:ln>
            <a:solidFill>
              <a:schemeClr val="bg1"/>
            </a:solidFill>
          </a:ln>
        </p:spPr>
        <p:txBody>
          <a:bodyPr wrap="square">
            <a:spAutoFit/>
          </a:bodyPr>
          <a:lstStyle/>
          <a:p>
            <a:pPr>
              <a:lnSpc>
                <a:spcPts val="2300"/>
              </a:lnSpc>
            </a:pPr>
            <a:r>
              <a:rPr lang="es-ES" sz="2200" dirty="0">
                <a:solidFill>
                  <a:schemeClr val="bg1"/>
                </a:solidFill>
              </a:rPr>
              <a:t>“Cuando vieron en la caída de las flores y las hojas los primeros signos de la decadencia, Adán y su compañera se apenaron más profundamente de lo que hoy se apenan los hombres que lloran a sus muertos. La muerte de las delicadas y frágiles flores fue en realidad un motivo de tristeza; pero cuando los bellos árboles dejaron caer sus hojas, la escena les recordó vivamente la fría realidad de que la muerte es el destino de todo lo que tiene vida” (PP 46). </a:t>
            </a:r>
          </a:p>
        </p:txBody>
      </p:sp>
    </p:spTree>
    <p:extLst>
      <p:ext uri="{BB962C8B-B14F-4D97-AF65-F5344CB8AC3E}">
        <p14:creationId xmlns:p14="http://schemas.microsoft.com/office/powerpoint/2010/main" val="834182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chemeClr val="bg1"/>
                </a:solidFill>
              </a:rPr>
              <a:t>Y pondré enemistad entre ti y la mujer, y entre tu simiente y la simiente suya; 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Tree>
    <p:extLst>
      <p:ext uri="{BB962C8B-B14F-4D97-AF65-F5344CB8AC3E}">
        <p14:creationId xmlns:p14="http://schemas.microsoft.com/office/powerpoint/2010/main" val="1224219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Tree>
    <p:extLst>
      <p:ext uri="{BB962C8B-B14F-4D97-AF65-F5344CB8AC3E}">
        <p14:creationId xmlns:p14="http://schemas.microsoft.com/office/powerpoint/2010/main" val="2978923467"/>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chemeClr val="bg1"/>
                </a:solidFill>
              </a:rPr>
              <a:t>Y Jehová Dios hizo al hombre y a su mujer túnicas de pieles, y los vistió. </a:t>
            </a:r>
          </a:p>
        </p:txBody>
      </p:sp>
    </p:spTree>
    <p:extLst>
      <p:ext uri="{BB962C8B-B14F-4D97-AF65-F5344CB8AC3E}">
        <p14:creationId xmlns:p14="http://schemas.microsoft.com/office/powerpoint/2010/main" val="737046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 </a:t>
            </a:r>
            <a:r>
              <a:rPr lang="es-ES" sz="2400" dirty="0">
                <a:solidFill>
                  <a:schemeClr val="bg1"/>
                </a:solidFill>
              </a:rPr>
              <a:t>y los vistió. </a:t>
            </a:r>
          </a:p>
        </p:txBody>
      </p:sp>
    </p:spTree>
    <p:extLst>
      <p:ext uri="{BB962C8B-B14F-4D97-AF65-F5344CB8AC3E}">
        <p14:creationId xmlns:p14="http://schemas.microsoft.com/office/powerpoint/2010/main" val="2124387513"/>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 </a:t>
            </a:r>
            <a:r>
              <a:rPr lang="es-ES" sz="2400" dirty="0">
                <a:solidFill>
                  <a:srgbClr val="00B0F0"/>
                </a:solidFill>
              </a:rPr>
              <a:t>y los vistió. </a:t>
            </a:r>
          </a:p>
        </p:txBody>
      </p:sp>
      <p:sp>
        <p:nvSpPr>
          <p:cNvPr id="11" name="1 CuadroTexto">
            <a:extLst>
              <a:ext uri="{FF2B5EF4-FFF2-40B4-BE49-F238E27FC236}">
                <a16:creationId xmlns:a16="http://schemas.microsoft.com/office/drawing/2014/main" id="{B505AB53-7BE4-4CBC-B60A-69F15BCC4C53}"/>
              </a:ext>
            </a:extLst>
          </p:cNvPr>
          <p:cNvSpPr txBox="1"/>
          <p:nvPr/>
        </p:nvSpPr>
        <p:spPr>
          <a:xfrm>
            <a:off x="827584" y="1026396"/>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EE6DA4BF-FC77-4498-BB3F-D7A757079B16}"/>
              </a:ext>
            </a:extLst>
          </p:cNvPr>
          <p:cNvSpPr txBox="1"/>
          <p:nvPr/>
        </p:nvSpPr>
        <p:spPr>
          <a:xfrm>
            <a:off x="251520" y="1496775"/>
            <a:ext cx="3960440"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He aquí el Cordero de Dios, que quita el pecado del mundo. </a:t>
            </a:r>
          </a:p>
        </p:txBody>
      </p:sp>
    </p:spTree>
    <p:extLst>
      <p:ext uri="{BB962C8B-B14F-4D97-AF65-F5344CB8AC3E}">
        <p14:creationId xmlns:p14="http://schemas.microsoft.com/office/powerpoint/2010/main" val="1459469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 </a:t>
            </a:r>
            <a:r>
              <a:rPr lang="es-ES" sz="2400" dirty="0">
                <a:solidFill>
                  <a:srgbClr val="00B0F0"/>
                </a:solidFill>
              </a:rPr>
              <a:t>y los vistió. </a:t>
            </a:r>
          </a:p>
        </p:txBody>
      </p:sp>
      <p:sp>
        <p:nvSpPr>
          <p:cNvPr id="11" name="1 CuadroTexto">
            <a:extLst>
              <a:ext uri="{FF2B5EF4-FFF2-40B4-BE49-F238E27FC236}">
                <a16:creationId xmlns:a16="http://schemas.microsoft.com/office/drawing/2014/main" id="{B505AB53-7BE4-4CBC-B60A-69F15BCC4C53}"/>
              </a:ext>
            </a:extLst>
          </p:cNvPr>
          <p:cNvSpPr txBox="1"/>
          <p:nvPr/>
        </p:nvSpPr>
        <p:spPr>
          <a:xfrm>
            <a:off x="827584" y="1026396"/>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EE6DA4BF-FC77-4498-BB3F-D7A757079B16}"/>
              </a:ext>
            </a:extLst>
          </p:cNvPr>
          <p:cNvSpPr txBox="1"/>
          <p:nvPr/>
        </p:nvSpPr>
        <p:spPr>
          <a:xfrm>
            <a:off x="251520" y="1496775"/>
            <a:ext cx="3960440"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He aquí </a:t>
            </a:r>
            <a:r>
              <a:rPr lang="es-ES" sz="2400" dirty="0">
                <a:solidFill>
                  <a:srgbClr val="FFFF00"/>
                </a:solidFill>
              </a:rPr>
              <a:t>el Cordero de Dios, que quita el pecado del mundo. </a:t>
            </a:r>
          </a:p>
        </p:txBody>
      </p:sp>
      <p:sp>
        <p:nvSpPr>
          <p:cNvPr id="13" name="1 CuadroTexto">
            <a:extLst>
              <a:ext uri="{FF2B5EF4-FFF2-40B4-BE49-F238E27FC236}">
                <a16:creationId xmlns:a16="http://schemas.microsoft.com/office/drawing/2014/main" id="{EA4374AF-679C-440C-ABAF-18F1C9306EA6}"/>
              </a:ext>
            </a:extLst>
          </p:cNvPr>
          <p:cNvSpPr txBox="1"/>
          <p:nvPr/>
        </p:nvSpPr>
        <p:spPr>
          <a:xfrm>
            <a:off x="611560" y="2768293"/>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5:21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AAEC5DD-905B-4A2A-9A2F-980576D8F389}"/>
              </a:ext>
            </a:extLst>
          </p:cNvPr>
          <p:cNvSpPr txBox="1"/>
          <p:nvPr/>
        </p:nvSpPr>
        <p:spPr>
          <a:xfrm>
            <a:off x="244082" y="3244784"/>
            <a:ext cx="3960440" cy="1279646"/>
          </a:xfrm>
          <a:prstGeom prst="rect">
            <a:avLst/>
          </a:prstGeom>
          <a:noFill/>
        </p:spPr>
        <p:txBody>
          <a:bodyPr wrap="square" rtlCol="0">
            <a:spAutoFit/>
          </a:bodyPr>
          <a:lstStyle/>
          <a:p>
            <a:pPr algn="ctr">
              <a:lnSpc>
                <a:spcPts val="2300"/>
              </a:lnSpc>
            </a:pPr>
            <a:r>
              <a:rPr lang="es-ES" sz="2400" dirty="0">
                <a:solidFill>
                  <a:schemeClr val="bg1"/>
                </a:solidFill>
              </a:rPr>
              <a:t>Al que no conoció pecado, por nosotros lo hizo pecado, para que nosotros fuésemos hechos justicia de Dios en él. </a:t>
            </a:r>
          </a:p>
        </p:txBody>
      </p:sp>
    </p:spTree>
    <p:extLst>
      <p:ext uri="{BB962C8B-B14F-4D97-AF65-F5344CB8AC3E}">
        <p14:creationId xmlns:p14="http://schemas.microsoft.com/office/powerpoint/2010/main" val="365847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 </a:t>
            </a:r>
            <a:r>
              <a:rPr lang="es-ES" sz="2400" dirty="0">
                <a:solidFill>
                  <a:srgbClr val="00B0F0"/>
                </a:solidFill>
              </a:rPr>
              <a:t>y los vistió. </a:t>
            </a:r>
          </a:p>
        </p:txBody>
      </p:sp>
      <p:sp>
        <p:nvSpPr>
          <p:cNvPr id="11" name="1 CuadroTexto">
            <a:extLst>
              <a:ext uri="{FF2B5EF4-FFF2-40B4-BE49-F238E27FC236}">
                <a16:creationId xmlns:a16="http://schemas.microsoft.com/office/drawing/2014/main" id="{B505AB53-7BE4-4CBC-B60A-69F15BCC4C53}"/>
              </a:ext>
            </a:extLst>
          </p:cNvPr>
          <p:cNvSpPr txBox="1"/>
          <p:nvPr/>
        </p:nvSpPr>
        <p:spPr>
          <a:xfrm>
            <a:off x="827584" y="1026396"/>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EE6DA4BF-FC77-4498-BB3F-D7A757079B16}"/>
              </a:ext>
            </a:extLst>
          </p:cNvPr>
          <p:cNvSpPr txBox="1"/>
          <p:nvPr/>
        </p:nvSpPr>
        <p:spPr>
          <a:xfrm>
            <a:off x="251520" y="1496775"/>
            <a:ext cx="3960440"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He aquí </a:t>
            </a:r>
            <a:r>
              <a:rPr lang="es-ES" sz="2400" dirty="0">
                <a:solidFill>
                  <a:srgbClr val="FFFF00"/>
                </a:solidFill>
              </a:rPr>
              <a:t>el Cordero de Dios, que quita el pecado del mundo. </a:t>
            </a:r>
          </a:p>
        </p:txBody>
      </p:sp>
      <p:sp>
        <p:nvSpPr>
          <p:cNvPr id="13" name="1 CuadroTexto">
            <a:extLst>
              <a:ext uri="{FF2B5EF4-FFF2-40B4-BE49-F238E27FC236}">
                <a16:creationId xmlns:a16="http://schemas.microsoft.com/office/drawing/2014/main" id="{EA4374AF-679C-440C-ABAF-18F1C9306EA6}"/>
              </a:ext>
            </a:extLst>
          </p:cNvPr>
          <p:cNvSpPr txBox="1"/>
          <p:nvPr/>
        </p:nvSpPr>
        <p:spPr>
          <a:xfrm>
            <a:off x="611560" y="2768293"/>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5:21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AAEC5DD-905B-4A2A-9A2F-980576D8F389}"/>
              </a:ext>
            </a:extLst>
          </p:cNvPr>
          <p:cNvSpPr txBox="1"/>
          <p:nvPr/>
        </p:nvSpPr>
        <p:spPr>
          <a:xfrm>
            <a:off x="244082" y="3244784"/>
            <a:ext cx="3960440" cy="1279646"/>
          </a:xfrm>
          <a:prstGeom prst="rect">
            <a:avLst/>
          </a:prstGeom>
          <a:noFill/>
        </p:spPr>
        <p:txBody>
          <a:bodyPr wrap="square" rtlCol="0">
            <a:spAutoFit/>
          </a:bodyPr>
          <a:lstStyle/>
          <a:p>
            <a:pPr algn="ctr">
              <a:lnSpc>
                <a:spcPts val="2300"/>
              </a:lnSpc>
            </a:pPr>
            <a:r>
              <a:rPr lang="es-ES" sz="2400" dirty="0">
                <a:solidFill>
                  <a:srgbClr val="FFFF00"/>
                </a:solidFill>
              </a:rPr>
              <a:t>Al que no conoció pecado, por nosotros lo hizo pecado, </a:t>
            </a:r>
            <a:r>
              <a:rPr lang="es-ES" sz="2400" dirty="0">
                <a:solidFill>
                  <a:schemeClr val="bg1"/>
                </a:solidFill>
              </a:rPr>
              <a:t>para que nosotros fuésemos hechos justicia de Dios en él. </a:t>
            </a:r>
          </a:p>
        </p:txBody>
      </p:sp>
    </p:spTree>
    <p:extLst>
      <p:ext uri="{BB962C8B-B14F-4D97-AF65-F5344CB8AC3E}">
        <p14:creationId xmlns:p14="http://schemas.microsoft.com/office/powerpoint/2010/main" val="104540465"/>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 </a:t>
            </a:r>
            <a:r>
              <a:rPr lang="es-ES" sz="2400" dirty="0">
                <a:solidFill>
                  <a:srgbClr val="00B0F0"/>
                </a:solidFill>
              </a:rPr>
              <a:t>y los vistió. </a:t>
            </a:r>
          </a:p>
        </p:txBody>
      </p:sp>
      <p:sp>
        <p:nvSpPr>
          <p:cNvPr id="11" name="1 CuadroTexto">
            <a:extLst>
              <a:ext uri="{FF2B5EF4-FFF2-40B4-BE49-F238E27FC236}">
                <a16:creationId xmlns:a16="http://schemas.microsoft.com/office/drawing/2014/main" id="{B505AB53-7BE4-4CBC-B60A-69F15BCC4C53}"/>
              </a:ext>
            </a:extLst>
          </p:cNvPr>
          <p:cNvSpPr txBox="1"/>
          <p:nvPr/>
        </p:nvSpPr>
        <p:spPr>
          <a:xfrm>
            <a:off x="827584" y="1026396"/>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EE6DA4BF-FC77-4498-BB3F-D7A757079B16}"/>
              </a:ext>
            </a:extLst>
          </p:cNvPr>
          <p:cNvSpPr txBox="1"/>
          <p:nvPr/>
        </p:nvSpPr>
        <p:spPr>
          <a:xfrm>
            <a:off x="251520" y="1496775"/>
            <a:ext cx="3960440"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He aquí </a:t>
            </a:r>
            <a:r>
              <a:rPr lang="es-ES" sz="2400" dirty="0">
                <a:solidFill>
                  <a:srgbClr val="FFFF00"/>
                </a:solidFill>
              </a:rPr>
              <a:t>el Cordero de Dios, que quita el pecado del mundo. </a:t>
            </a:r>
          </a:p>
        </p:txBody>
      </p:sp>
      <p:sp>
        <p:nvSpPr>
          <p:cNvPr id="13" name="1 CuadroTexto">
            <a:extLst>
              <a:ext uri="{FF2B5EF4-FFF2-40B4-BE49-F238E27FC236}">
                <a16:creationId xmlns:a16="http://schemas.microsoft.com/office/drawing/2014/main" id="{EA4374AF-679C-440C-ABAF-18F1C9306EA6}"/>
              </a:ext>
            </a:extLst>
          </p:cNvPr>
          <p:cNvSpPr txBox="1"/>
          <p:nvPr/>
        </p:nvSpPr>
        <p:spPr>
          <a:xfrm>
            <a:off x="611560" y="2768293"/>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5:21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AAEC5DD-905B-4A2A-9A2F-980576D8F389}"/>
              </a:ext>
            </a:extLst>
          </p:cNvPr>
          <p:cNvSpPr txBox="1"/>
          <p:nvPr/>
        </p:nvSpPr>
        <p:spPr>
          <a:xfrm>
            <a:off x="244082" y="3244784"/>
            <a:ext cx="3960440" cy="1279646"/>
          </a:xfrm>
          <a:prstGeom prst="rect">
            <a:avLst/>
          </a:prstGeom>
          <a:noFill/>
        </p:spPr>
        <p:txBody>
          <a:bodyPr wrap="square" rtlCol="0">
            <a:spAutoFit/>
          </a:bodyPr>
          <a:lstStyle/>
          <a:p>
            <a:pPr algn="ctr">
              <a:lnSpc>
                <a:spcPts val="2300"/>
              </a:lnSpc>
            </a:pPr>
            <a:r>
              <a:rPr lang="es-ES" sz="2400" dirty="0">
                <a:solidFill>
                  <a:srgbClr val="FFFF00"/>
                </a:solidFill>
              </a:rPr>
              <a:t>Al que no conoció pecado, por nosotros lo hizo pecado, </a:t>
            </a:r>
            <a:r>
              <a:rPr lang="es-ES" sz="2400" dirty="0">
                <a:solidFill>
                  <a:srgbClr val="00B0F0"/>
                </a:solidFill>
              </a:rPr>
              <a:t>para que nosotros fuésemos hechos justicia de Dios en él. </a:t>
            </a:r>
          </a:p>
        </p:txBody>
      </p:sp>
      <p:sp>
        <p:nvSpPr>
          <p:cNvPr id="16" name="1 CuadroTexto">
            <a:extLst>
              <a:ext uri="{FF2B5EF4-FFF2-40B4-BE49-F238E27FC236}">
                <a16:creationId xmlns:a16="http://schemas.microsoft.com/office/drawing/2014/main" id="{A45F4AA4-02DA-4A19-A7F8-A4AC40517D99}"/>
              </a:ext>
            </a:extLst>
          </p:cNvPr>
          <p:cNvSpPr txBox="1"/>
          <p:nvPr/>
        </p:nvSpPr>
        <p:spPr>
          <a:xfrm>
            <a:off x="2939651" y="541565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9:28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908FF1-8301-4AEE-B12E-DF6C89B3B04A}"/>
              </a:ext>
            </a:extLst>
          </p:cNvPr>
          <p:cNvSpPr txBox="1"/>
          <p:nvPr/>
        </p:nvSpPr>
        <p:spPr>
          <a:xfrm>
            <a:off x="395536" y="5887482"/>
            <a:ext cx="8520271" cy="984693"/>
          </a:xfrm>
          <a:prstGeom prst="rect">
            <a:avLst/>
          </a:prstGeom>
          <a:noFill/>
        </p:spPr>
        <p:txBody>
          <a:bodyPr wrap="square" rtlCol="0">
            <a:spAutoFit/>
          </a:bodyPr>
          <a:lstStyle/>
          <a:p>
            <a:pPr algn="ctr">
              <a:lnSpc>
                <a:spcPts val="2300"/>
              </a:lnSpc>
            </a:pPr>
            <a:r>
              <a:rPr lang="es-ES" sz="2400" dirty="0">
                <a:solidFill>
                  <a:schemeClr val="bg1"/>
                </a:solidFill>
              </a:rPr>
              <a:t>Así también Cristo fue ofrecido una sola vez para llevar los pecados de muchos; y aparecerá por segunda vez, sin relación con el pecado, para salvar a los que le esperan.</a:t>
            </a:r>
          </a:p>
        </p:txBody>
      </p:sp>
    </p:spTree>
    <p:extLst>
      <p:ext uri="{BB962C8B-B14F-4D97-AF65-F5344CB8AC3E}">
        <p14:creationId xmlns:p14="http://schemas.microsoft.com/office/powerpoint/2010/main" val="14360807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5D614BD8-AB52-4527-B5C6-643A46B2C95F}"/>
              </a:ext>
            </a:extLst>
          </p:cNvPr>
          <p:cNvSpPr txBox="1"/>
          <p:nvPr/>
        </p:nvSpPr>
        <p:spPr>
          <a:xfrm>
            <a:off x="4572000" y="371661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tiene consecuencias</a:t>
            </a:r>
          </a:p>
        </p:txBody>
      </p:sp>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 en un mundo pecaminoso</a:t>
            </a:r>
          </a:p>
        </p:txBody>
      </p:sp>
      <p:sp>
        <p:nvSpPr>
          <p:cNvPr id="18" name="TextBox 17">
            <a:extLst>
              <a:ext uri="{FF2B5EF4-FFF2-40B4-BE49-F238E27FC236}">
                <a16:creationId xmlns:a16="http://schemas.microsoft.com/office/drawing/2014/main" id="{71FB0181-98C8-49EB-8BA4-A6740A34DF73}"/>
              </a:ext>
            </a:extLst>
          </p:cNvPr>
          <p:cNvSpPr txBox="1"/>
          <p:nvPr/>
        </p:nvSpPr>
        <p:spPr>
          <a:xfrm>
            <a:off x="4572000" y="466843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Declaraciones en tensión, una decisión</a:t>
            </a:r>
          </a:p>
        </p:txBody>
      </p:sp>
      <p:sp>
        <p:nvSpPr>
          <p:cNvPr id="14" name="TextBox 13">
            <a:extLst>
              <a:ext uri="{FF2B5EF4-FFF2-40B4-BE49-F238E27FC236}">
                <a16:creationId xmlns:a16="http://schemas.microsoft.com/office/drawing/2014/main" id="{861B16C6-CB80-45EE-8D5E-EB424DB24BF7}"/>
              </a:ext>
            </a:extLst>
          </p:cNvPr>
          <p:cNvSpPr txBox="1"/>
          <p:nvPr/>
        </p:nvSpPr>
        <p:spPr>
          <a:xfrm>
            <a:off x="4572000" y="4332445"/>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un engaño sutil de Satanás</a:t>
            </a:r>
          </a:p>
        </p:txBody>
      </p:sp>
      <p:sp>
        <p:nvSpPr>
          <p:cNvPr id="21" name="TextBox 20">
            <a:extLst>
              <a:ext uri="{FF2B5EF4-FFF2-40B4-BE49-F238E27FC236}">
                <a16:creationId xmlns:a16="http://schemas.microsoft.com/office/drawing/2014/main" id="{616E8A34-BE1D-4592-B8C0-F2BB2E04EB0C}"/>
              </a:ext>
            </a:extLst>
          </p:cNvPr>
          <p:cNvSpPr txBox="1"/>
          <p:nvPr/>
        </p:nvSpPr>
        <p:spPr>
          <a:xfrm>
            <a:off x="4582549" y="401624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850" b="1" dirty="0">
                <a:latin typeface="Arial" panose="020B0604020202020204" pitchFamily="34" charset="0"/>
                <a:cs typeface="Arial" panose="020B0604020202020204" pitchFamily="34" charset="0"/>
              </a:rPr>
              <a:t>Satanás mintió diciendo “no moriréis”</a:t>
            </a:r>
          </a:p>
        </p:txBody>
      </p:sp>
      <p:sp>
        <p:nvSpPr>
          <p:cNvPr id="9" name="1 CuadroTexto">
            <a:extLst>
              <a:ext uri="{FF2B5EF4-FFF2-40B4-BE49-F238E27FC236}">
                <a16:creationId xmlns:a16="http://schemas.microsoft.com/office/drawing/2014/main" id="{B1914131-5A1D-4488-B1BD-F43621F2C242}"/>
              </a:ext>
            </a:extLst>
          </p:cNvPr>
          <p:cNvSpPr txBox="1"/>
          <p:nvPr/>
        </p:nvSpPr>
        <p:spPr>
          <a:xfrm>
            <a:off x="5580112" y="1021325"/>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F589DCA0-E093-4D98-B4D2-B273A2E6907C}"/>
              </a:ext>
            </a:extLst>
          </p:cNvPr>
          <p:cNvSpPr txBox="1"/>
          <p:nvPr/>
        </p:nvSpPr>
        <p:spPr>
          <a:xfrm>
            <a:off x="5148064" y="1515123"/>
            <a:ext cx="3816424"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 </a:t>
            </a:r>
            <a:r>
              <a:rPr lang="es-ES" sz="2400" dirty="0">
                <a:solidFill>
                  <a:srgbClr val="00B0F0"/>
                </a:solidFill>
              </a:rPr>
              <a:t>y los vistió. </a:t>
            </a:r>
          </a:p>
        </p:txBody>
      </p:sp>
      <p:sp>
        <p:nvSpPr>
          <p:cNvPr id="11" name="1 CuadroTexto">
            <a:extLst>
              <a:ext uri="{FF2B5EF4-FFF2-40B4-BE49-F238E27FC236}">
                <a16:creationId xmlns:a16="http://schemas.microsoft.com/office/drawing/2014/main" id="{B505AB53-7BE4-4CBC-B60A-69F15BCC4C53}"/>
              </a:ext>
            </a:extLst>
          </p:cNvPr>
          <p:cNvSpPr txBox="1"/>
          <p:nvPr/>
        </p:nvSpPr>
        <p:spPr>
          <a:xfrm>
            <a:off x="827584" y="1026396"/>
            <a:ext cx="295232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EE6DA4BF-FC77-4498-BB3F-D7A757079B16}"/>
              </a:ext>
            </a:extLst>
          </p:cNvPr>
          <p:cNvSpPr txBox="1"/>
          <p:nvPr/>
        </p:nvSpPr>
        <p:spPr>
          <a:xfrm>
            <a:off x="251520" y="1496775"/>
            <a:ext cx="3960440"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He aquí </a:t>
            </a:r>
            <a:r>
              <a:rPr lang="es-ES" sz="2400" dirty="0">
                <a:solidFill>
                  <a:srgbClr val="FFFF00"/>
                </a:solidFill>
              </a:rPr>
              <a:t>el Cordero de Dios, que quita el pecado del mundo. </a:t>
            </a:r>
          </a:p>
        </p:txBody>
      </p:sp>
      <p:sp>
        <p:nvSpPr>
          <p:cNvPr id="13" name="1 CuadroTexto">
            <a:extLst>
              <a:ext uri="{FF2B5EF4-FFF2-40B4-BE49-F238E27FC236}">
                <a16:creationId xmlns:a16="http://schemas.microsoft.com/office/drawing/2014/main" id="{EA4374AF-679C-440C-ABAF-18F1C9306EA6}"/>
              </a:ext>
            </a:extLst>
          </p:cNvPr>
          <p:cNvSpPr txBox="1"/>
          <p:nvPr/>
        </p:nvSpPr>
        <p:spPr>
          <a:xfrm>
            <a:off x="611560" y="2768293"/>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2Corintios 5:21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AAEC5DD-905B-4A2A-9A2F-980576D8F389}"/>
              </a:ext>
            </a:extLst>
          </p:cNvPr>
          <p:cNvSpPr txBox="1"/>
          <p:nvPr/>
        </p:nvSpPr>
        <p:spPr>
          <a:xfrm>
            <a:off x="244082" y="3244784"/>
            <a:ext cx="3960440" cy="1279646"/>
          </a:xfrm>
          <a:prstGeom prst="rect">
            <a:avLst/>
          </a:prstGeom>
          <a:noFill/>
        </p:spPr>
        <p:txBody>
          <a:bodyPr wrap="square" rtlCol="0">
            <a:spAutoFit/>
          </a:bodyPr>
          <a:lstStyle/>
          <a:p>
            <a:pPr algn="ctr">
              <a:lnSpc>
                <a:spcPts val="2300"/>
              </a:lnSpc>
            </a:pPr>
            <a:r>
              <a:rPr lang="es-ES" sz="2400" dirty="0">
                <a:solidFill>
                  <a:srgbClr val="FFFF00"/>
                </a:solidFill>
              </a:rPr>
              <a:t>Al que no conoció pecado, por nosotros lo hizo pecado, </a:t>
            </a:r>
            <a:r>
              <a:rPr lang="es-ES" sz="2400" dirty="0">
                <a:solidFill>
                  <a:srgbClr val="00B0F0"/>
                </a:solidFill>
              </a:rPr>
              <a:t>para que nosotros fuésemos hechos justicia de Dios en él. </a:t>
            </a:r>
          </a:p>
        </p:txBody>
      </p:sp>
      <p:sp>
        <p:nvSpPr>
          <p:cNvPr id="16" name="1 CuadroTexto">
            <a:extLst>
              <a:ext uri="{FF2B5EF4-FFF2-40B4-BE49-F238E27FC236}">
                <a16:creationId xmlns:a16="http://schemas.microsoft.com/office/drawing/2014/main" id="{A45F4AA4-02DA-4A19-A7F8-A4AC40517D99}"/>
              </a:ext>
            </a:extLst>
          </p:cNvPr>
          <p:cNvSpPr txBox="1"/>
          <p:nvPr/>
        </p:nvSpPr>
        <p:spPr>
          <a:xfrm>
            <a:off x="2939651" y="541565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9:28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25908FF1-8301-4AEE-B12E-DF6C89B3B04A}"/>
              </a:ext>
            </a:extLst>
          </p:cNvPr>
          <p:cNvSpPr txBox="1"/>
          <p:nvPr/>
        </p:nvSpPr>
        <p:spPr>
          <a:xfrm>
            <a:off x="395536" y="5887482"/>
            <a:ext cx="8520271" cy="984693"/>
          </a:xfrm>
          <a:prstGeom prst="rect">
            <a:avLst/>
          </a:prstGeom>
          <a:noFill/>
        </p:spPr>
        <p:txBody>
          <a:bodyPr wrap="square" rtlCol="0">
            <a:spAutoFit/>
          </a:bodyPr>
          <a:lstStyle/>
          <a:p>
            <a:pPr algn="ctr">
              <a:lnSpc>
                <a:spcPts val="2300"/>
              </a:lnSpc>
            </a:pPr>
            <a:r>
              <a:rPr lang="es-ES" sz="2400" dirty="0">
                <a:solidFill>
                  <a:srgbClr val="FFFF00"/>
                </a:solidFill>
              </a:rPr>
              <a:t>Así también Cristo fue ofrecido una sola vez para llevar los pecados de muchos;</a:t>
            </a:r>
            <a:r>
              <a:rPr lang="es-ES" sz="2400" dirty="0">
                <a:solidFill>
                  <a:schemeClr val="bg1"/>
                </a:solidFill>
              </a:rPr>
              <a:t> y aparecerá por segunda vez, sin relación con el pecado, para salvar a los que le esperan.</a:t>
            </a:r>
          </a:p>
        </p:txBody>
      </p:sp>
      <p:sp>
        <p:nvSpPr>
          <p:cNvPr id="19" name="TextBox 18">
            <a:extLst>
              <a:ext uri="{FF2B5EF4-FFF2-40B4-BE49-F238E27FC236}">
                <a16:creationId xmlns:a16="http://schemas.microsoft.com/office/drawing/2014/main" id="{F17780EE-BA5F-4D21-A984-5A43C5FE1C49}"/>
              </a:ext>
            </a:extLst>
          </p:cNvPr>
          <p:cNvSpPr txBox="1"/>
          <p:nvPr/>
        </p:nvSpPr>
        <p:spPr>
          <a:xfrm>
            <a:off x="0" y="1020435"/>
            <a:ext cx="4716016" cy="4517390"/>
          </a:xfrm>
          <a:prstGeom prst="rect">
            <a:avLst/>
          </a:prstGeom>
          <a:solidFill>
            <a:schemeClr val="tx1"/>
          </a:solidFill>
          <a:ln>
            <a:solidFill>
              <a:schemeClr val="bg1"/>
            </a:solidFill>
          </a:ln>
        </p:spPr>
        <p:txBody>
          <a:bodyPr wrap="square">
            <a:spAutoFit/>
          </a:bodyPr>
          <a:lstStyle/>
          <a:p>
            <a:pPr>
              <a:lnSpc>
                <a:spcPts val="2300"/>
              </a:lnSpc>
            </a:pPr>
            <a:r>
              <a:rPr lang="es-ES" sz="2200" dirty="0">
                <a:solidFill>
                  <a:schemeClr val="bg1"/>
                </a:solidFill>
              </a:rPr>
              <a:t>“Cuando Adán, de acuerdo con las indicaciones especiales de Dios, presentó una ofrenda por el pecado, fue para él una ceremonia sumamente penosa. Tuvo que levantar la mano para tomar una vida que sólo Dios podía dar, para presentar su ofrenda por el pecado. Por primera vez estuvo en presencia de la muerte. Al contemplar la víctima sangrante en medio de las contorsiones de su agonía, se lo indujo a observar por fe al Hijo de Dios, a quien esa víctima prefiguraba, y que moriría como sacrificio en favor del hombre” </a:t>
            </a:r>
            <a:r>
              <a:rPr lang="es-ES" sz="1600" dirty="0">
                <a:solidFill>
                  <a:schemeClr val="bg1"/>
                </a:solidFill>
              </a:rPr>
              <a:t>(HR 51, 52). </a:t>
            </a:r>
          </a:p>
        </p:txBody>
      </p:sp>
    </p:spTree>
    <p:extLst>
      <p:ext uri="{BB962C8B-B14F-4D97-AF65-F5344CB8AC3E}">
        <p14:creationId xmlns:p14="http://schemas.microsoft.com/office/powerpoint/2010/main" val="3067156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643375</TotalTime>
  <Words>14049</Words>
  <Application>Microsoft Office PowerPoint</Application>
  <PresentationFormat>On-screen Show (4:3)</PresentationFormat>
  <Paragraphs>923</Paragraphs>
  <Slides>83</Slides>
  <Notes>80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83</vt:i4>
      </vt:variant>
    </vt:vector>
  </HeadingPairs>
  <TitlesOfParts>
    <vt:vector size="87" baseType="lpstr">
      <vt:lpstr>Calibri</vt:lpstr>
      <vt:lpstr>Arial</vt:lpstr>
      <vt:lpstr>Arial Rounded MT Bold</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Armando Rios</cp:lastModifiedBy>
  <cp:revision>8976</cp:revision>
  <cp:lastPrinted>2019-02-25T16:44:51Z</cp:lastPrinted>
  <dcterms:created xsi:type="dcterms:W3CDTF">2010-07-01T16:38:21Z</dcterms:created>
  <dcterms:modified xsi:type="dcterms:W3CDTF">2022-09-29T00:45:20Z</dcterms:modified>
</cp:coreProperties>
</file>