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1643" r:id="rId3"/>
    <p:sldId id="1581" r:id="rId4"/>
    <p:sldId id="1779" r:id="rId5"/>
    <p:sldId id="1780" r:id="rId6"/>
    <p:sldId id="1781" r:id="rId7"/>
    <p:sldId id="1782" r:id="rId8"/>
    <p:sldId id="1783" r:id="rId9"/>
    <p:sldId id="1778" r:id="rId10"/>
    <p:sldId id="1784" r:id="rId11"/>
    <p:sldId id="1785" r:id="rId12"/>
    <p:sldId id="1786" r:id="rId13"/>
    <p:sldId id="1787" r:id="rId14"/>
    <p:sldId id="1789" r:id="rId15"/>
    <p:sldId id="1790" r:id="rId16"/>
    <p:sldId id="1795" r:id="rId17"/>
    <p:sldId id="1792" r:id="rId18"/>
    <p:sldId id="1793" r:id="rId19"/>
    <p:sldId id="1796" r:id="rId20"/>
    <p:sldId id="1798" r:id="rId21"/>
    <p:sldId id="1799" r:id="rId22"/>
    <p:sldId id="1800" r:id="rId23"/>
    <p:sldId id="1801" r:id="rId24"/>
    <p:sldId id="1802" r:id="rId25"/>
    <p:sldId id="1804" r:id="rId26"/>
    <p:sldId id="1805" r:id="rId27"/>
    <p:sldId id="1806" r:id="rId28"/>
    <p:sldId id="1811" r:id="rId29"/>
    <p:sldId id="1812" r:id="rId30"/>
    <p:sldId id="1815" r:id="rId31"/>
    <p:sldId id="1816" r:id="rId32"/>
    <p:sldId id="1817" r:id="rId33"/>
    <p:sldId id="1818" r:id="rId34"/>
    <p:sldId id="1819" r:id="rId35"/>
    <p:sldId id="1820" r:id="rId36"/>
    <p:sldId id="1814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ADADEB"/>
    <a:srgbClr val="DFADE7"/>
    <a:srgbClr val="ADAB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00" autoAdjust="0"/>
    <p:restoredTop sz="90532" autoAdjust="0"/>
  </p:normalViewPr>
  <p:slideViewPr>
    <p:cSldViewPr>
      <p:cViewPr>
        <p:scale>
          <a:sx n="40" d="100"/>
          <a:sy n="40" d="100"/>
        </p:scale>
        <p:origin x="-594" y="-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DF0FC6F-90EE-4018-88F4-1B161A684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7467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97E334-C64E-4118-B050-E3041D554555}" type="slidenum">
              <a:rPr lang="es-ES"/>
              <a:pPr/>
              <a:t>15</a:t>
            </a:fld>
            <a:endParaRPr lang="es-E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97E334-C64E-4118-B050-E3041D554555}" type="slidenum">
              <a:rPr lang="es-ES"/>
              <a:pPr/>
              <a:t>16</a:t>
            </a:fld>
            <a:endParaRPr lang="es-E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97E334-C64E-4118-B050-E3041D554555}" type="slidenum">
              <a:rPr lang="es-ES"/>
              <a:pPr/>
              <a:t>18</a:t>
            </a:fld>
            <a:endParaRPr lang="es-E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97E334-C64E-4118-B050-E3041D554555}" type="slidenum">
              <a:rPr lang="es-ES"/>
              <a:pPr/>
              <a:t>36</a:t>
            </a:fld>
            <a:endParaRPr lang="es-E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991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2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3492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120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552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979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1796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16644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58196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09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133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6.jpeg"/><Relationship Id="rId10" Type="http://schemas.openxmlformats.org/officeDocument/2006/relationships/image" Target="../media/image2.jpeg"/><Relationship Id="rId4" Type="http://schemas.openxmlformats.org/officeDocument/2006/relationships/image" Target="../media/image5.jpeg"/><Relationship Id="rId9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4.png"/><Relationship Id="rId5" Type="http://schemas.openxmlformats.org/officeDocument/2006/relationships/image" Target="../media/image6.jpeg"/><Relationship Id="rId10" Type="http://schemas.openxmlformats.org/officeDocument/2006/relationships/image" Target="../media/image2.jpeg"/><Relationship Id="rId4" Type="http://schemas.openxmlformats.org/officeDocument/2006/relationships/image" Target="../media/image5.jpeg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http://absg.adventist.org/2013/4Q/SE/Img/SAQ413-Span-Co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24000"/>
            <a:ext cx="2667000" cy="424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/>
          <p:cNvSpPr txBox="1"/>
          <p:nvPr/>
        </p:nvSpPr>
        <p:spPr>
          <a:xfrm>
            <a:off x="304800" y="649069"/>
            <a:ext cx="86106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2" algn="ctr">
              <a:defRPr/>
            </a:pPr>
            <a:r>
              <a:rPr lang="es-ES" sz="3600" b="1" dirty="0" smtClean="0">
                <a:ln w="31550" cmpd="sng">
                  <a:gradFill>
                    <a:gsLst>
                      <a:gs pos="70000">
                        <a:schemeClr val="accent2">
                          <a:lumMod val="75000"/>
                        </a:schemeClr>
                      </a:gs>
                      <a:gs pos="0">
                        <a:srgbClr val="CC706E"/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75000"/>
                    </a:srgbClr>
                  </a:outerShdw>
                </a:effectLst>
                <a:latin typeface="Cooper Black" pitchFamily="18" charset="0"/>
                <a:cs typeface="Arial"/>
              </a:rPr>
              <a:t>EL JUICIO PREVIO AL ADVENIMIENTO</a:t>
            </a:r>
            <a:endParaRPr lang="es-ES" sz="3600" b="1" dirty="0">
              <a:ln w="31550" cmpd="sng">
                <a:gradFill>
                  <a:gsLst>
                    <a:gs pos="70000">
                      <a:schemeClr val="accent2">
                        <a:lumMod val="75000"/>
                      </a:schemeClr>
                    </a:gs>
                    <a:gs pos="0">
                      <a:srgbClr val="CC706E"/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75000"/>
                  </a:srgbClr>
                </a:outerShdw>
              </a:effectLst>
              <a:latin typeface="Cooper Black" pitchFamily="18" charset="0"/>
              <a:cs typeface="+mn-cs"/>
            </a:endParaRPr>
          </a:p>
        </p:txBody>
      </p:sp>
      <p:pic>
        <p:nvPicPr>
          <p:cNvPr id="7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2852738" y="1849399"/>
            <a:ext cx="3700462" cy="4170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133600" y="617220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www.escuelasabatica2000.org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09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1981200" y="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</a:rPr>
              <a:t>Y </a:t>
            </a:r>
            <a:r>
              <a:rPr lang="es-ES" dirty="0">
                <a:solidFill>
                  <a:schemeClr val="bg1"/>
                </a:solidFill>
              </a:rPr>
              <a:t>que el reino, y el dominio y la majestad de los reinos debajo de todo el cielo, sea dado al pueblo de los santos del Altísimo, cuyo reino es reino eterno, y todos los dominios le servirán y </a:t>
            </a:r>
            <a:r>
              <a:rPr lang="es-ES" dirty="0" smtClean="0">
                <a:solidFill>
                  <a:schemeClr val="bg1"/>
                </a:solidFill>
              </a:rPr>
              <a:t>obedecerán.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npo0000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51"/>
          <a:stretch>
            <a:fillRect/>
          </a:stretch>
        </p:blipFill>
        <p:spPr bwMode="auto">
          <a:xfrm>
            <a:off x="1982788" y="1828800"/>
            <a:ext cx="5103812" cy="3974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33600" y="617220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www.escuelasabatica2000.org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npo0000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2852738" y="1849399"/>
            <a:ext cx="3700462" cy="4170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1981200" y="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Romanos 8:33, 34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¿Quién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acusará a los escogidos de Dios? Dios es el que justifica. 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¿Quién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es el que condenará?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Cristo es el que murió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más aun,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el que también resucitó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que además está a la diestra de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el que 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intercede por nosotros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49530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Cristo el sumo sacerdote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Juan 2:1,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52388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Hijitos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míos, estas cosas os escribo para que no pequéis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alguno hubiere pecado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u="sng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abogado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tenemos para con el Padre, a Jesucristo el justo.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es la propiciación por nuestros pecados; y no solamente por los nuestros, sino también por los de todo el mundo.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46170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Misericordioso y fiel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4267200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Expiar nuestros  pecados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200" y="39312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Compadece de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581400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Socorre a los tentados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28644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Intercede por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32004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Esta en el santuario celestial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2514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 nuestro abogado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1786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Quiere que nos salvemos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3" descr="npo00003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3124200" cy="234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93184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10200" y="4998011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Cristo el sumo sacerdote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Juan 2:1,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52388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Hijitos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míos, estas cosas os escribo para que no pequéis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alguno hubiere pecado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u="sng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abogado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tenemos para con el Padre, a Jesucristo el justo.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es la propiciación por nuestros pecados; y no solamente por los nuestros, sino también por los de todo el mundo.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46932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Misericordioso y fiel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Expiar nuestros  pecados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200" y="4083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Compadece de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778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Socorre a los tentados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31692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Intercede por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34740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Esta en el santuario celestial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2864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 nuestro abogado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5596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Quiere que nos salvemos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3" descr="npo00003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5463" y="2682594"/>
            <a:ext cx="2595537" cy="194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7:9, 10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433799"/>
            <a:ext cx="9144000" cy="215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fueron puestos tronos, y se sentó un Anciano de días, cuyo vestido era blanco como la nieve, y el pelo de su cabeza como lana limpia; su trono llama de fuego, y las ruedas del mismo, fuego ardiente.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millares de millares le servían, y millones de millones asistían delante de él; el Juez se sentó, y los libros fueron abiertos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743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10200" y="4998011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Cristo el sumo sacerdote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Juan 2:1,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52388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Hijitos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míos, estas cosas os escribo para que no pequéis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alguno hubiere pecado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u="sng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abogado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tenemos para con el Padre, a Jesucristo el justo.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es la propiciación por nuestros pecados; y no solamente por los nuestros, sino también por los de todo el mundo.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46932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Misericordioso y fiel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Expiar nuestros  pecados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200" y="4083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Compadece de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778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Socorre a los tentados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31692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Intercede por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34740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Esta en el santuario celestial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2864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 nuestro abogado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5596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Quiere que nos salvemos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3" descr="npo00003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5463" y="2682594"/>
            <a:ext cx="2595537" cy="194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7:9, 10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433799"/>
            <a:ext cx="9144000" cy="215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se sentó un Anciano de días, cuyo vestido era blanco como la nieve, y el pelo de su cabeza como lana limpia; su trono llama de fuego, y las ruedas del mismo, fuego ardiente.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millares de millares le servían, y millones de millones asistían delante de él; el Juez se sentó, y los libros fueron abiertos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9639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10200" y="4998011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Cristo el sumo sacerdote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Juan 2:1,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52388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Hijitos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míos, estas cosas os escribo para que no pequéis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alguno hubiere pecado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u="sng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abogado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tenemos para con el Padre, a Jesucristo el justo.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es la propiciación por nuestros pecados; y no solamente por los nuestros, sino también por los de todo el mundo.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46932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Misericordioso y fiel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Expiar nuestros  pecados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200" y="4083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Compadece de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778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Socorre a los tentados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31692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Intercede por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34740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Esta en el santuario celestial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2864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 nuestro abogado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5596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Quiere que nos salvemos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3" descr="npo00003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5463" y="2682594"/>
            <a:ext cx="2595537" cy="194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7:9, 10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433799"/>
            <a:ext cx="9144000" cy="215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millares de millares le servían, y millones de millones asistían delante de él; el Juez se sentó, y los libros fueron abiertos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2224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10200" y="4998011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Cristo el sumo sacerdote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3716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1 Juan 2:1,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52388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Hijitos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míos, estas cosas os escribo para que no pequéis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alguno hubiere pecado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u="sng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abogado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tenemos para con el Padre, a Jesucristo el justo.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 es la propiciación por nuestros pecados; y no solamente por los nuestros, sino también por los de todo el mundo.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46932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Misericordioso y fiel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Expiar nuestros  pecados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200" y="4083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Compadece de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778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Socorre a los tentados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31692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Intercede por nosotros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34740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Esta en el santuario celestial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2864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Es nuestro abogado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5596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Quiere que nos salvemos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3" descr="npo00003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5463" y="2682594"/>
            <a:ext cx="2595537" cy="194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7:9, 10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433799"/>
            <a:ext cx="9144000" cy="215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millares de millares le servían, y millones de millones asistían delante de él;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 Juez se sentó, y los libros fueron abiertos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84666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33799"/>
            <a:ext cx="9144000" cy="215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millares de millares le servían, y millones de millones asistían delante de él;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 Juez se sentó, y los libros fueron abiertos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Isosceles Triangle 1"/>
          <p:cNvSpPr/>
          <p:nvPr/>
        </p:nvSpPr>
        <p:spPr bwMode="auto">
          <a:xfrm>
            <a:off x="685800" y="2743200"/>
            <a:ext cx="7772400" cy="3755933"/>
          </a:xfrm>
          <a:prstGeom prst="triangle">
            <a:avLst>
              <a:gd name="adj" fmla="val 49071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60153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5800" y="60153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A’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6600" y="3244666"/>
            <a:ext cx="25908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2743200" y="3657600"/>
            <a:ext cx="3733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2209800" y="4343400"/>
            <a:ext cx="4724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1676400" y="5105400"/>
            <a:ext cx="5867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1295400" y="5791200"/>
            <a:ext cx="6553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066800" y="6400800"/>
            <a:ext cx="6781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Estructura </a:t>
            </a:r>
            <a:r>
              <a:rPr lang="es-E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Quiástica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del Pentateuco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2800" y="3686066"/>
            <a:ext cx="22860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Cuerno pequeño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83130" y="4371866"/>
            <a:ext cx="182707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Cuarta bestia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59330" y="5105400"/>
            <a:ext cx="190327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Las tres bestias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52800" y="5819666"/>
            <a:ext cx="22860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Trasfondo de la visión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58354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 2, 3</a:t>
            </a:r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48200" y="29398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v. 13, 14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71600" y="5105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0" y="5029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B’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81200" y="4343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05600" y="43389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67000" y="35769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981200" y="4572000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 7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34000" y="50734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v.12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00200" y="50734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 4, 6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72000" y="45400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v.11 </a:t>
            </a:r>
            <a:r>
              <a:rPr lang="es-ES" sz="2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438400" y="39304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 8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343400" y="3962400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v.11pp 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29000" y="2971800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9, 11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7:9, 10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67400" y="3657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D’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267200" y="24339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xmlns="" val="60579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9" grpId="0"/>
      <p:bldP spid="23" grpId="0"/>
      <p:bldP spid="24" grpId="0"/>
      <p:bldP spid="25" grpId="0"/>
      <p:bldP spid="26" grpId="0"/>
      <p:bldP spid="27" grpId="0"/>
      <p:bldP spid="29" grpId="0"/>
      <p:bldP spid="31" grpId="0"/>
      <p:bldP spid="32" grpId="0"/>
      <p:bldP spid="35" grpId="0"/>
      <p:bldP spid="36" grpId="0"/>
      <p:bldP spid="37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6" descr="npo00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842" r="2051"/>
          <a:stretch>
            <a:fillRect/>
          </a:stretch>
        </p:blipFill>
        <p:spPr bwMode="auto">
          <a:xfrm>
            <a:off x="468313" y="404813"/>
            <a:ext cx="5256212" cy="594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867400" y="1049953"/>
            <a:ext cx="3025775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s-MX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 primera era como un león</a:t>
            </a:r>
            <a:r>
              <a:rPr lang="es-MX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tenía alas de águila. Yo estaba mirando hasta que sus alas le fueron arrancadas; fue levantada del suelo y se puso enhiesta sobre los pies, a manera de hombre, y se le dio corazón de hombre”. 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6372225" y="260350"/>
            <a:ext cx="16594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</a:rPr>
              <a:t>Dan.7:4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580063" y="1341438"/>
            <a:ext cx="34559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es-MX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Vi luego una segunda bestia, semejante a un oso</a:t>
            </a:r>
            <a:r>
              <a:rPr lang="es-MX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la cual se alzaba de un costado más que del otro. En su boca, entre los dientes, tenía tres costillas; y se le dijo: "Levántate y devora mucha carne". 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5" name="Picture 6" descr="npo0000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65" r="11763"/>
          <a:stretch>
            <a:fillRect/>
          </a:stretch>
        </p:blipFill>
        <p:spPr bwMode="auto">
          <a:xfrm>
            <a:off x="250825" y="836613"/>
            <a:ext cx="5184775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300788" y="549275"/>
            <a:ext cx="177484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</a:rPr>
              <a:t>Dan. 7:5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011863" y="1557338"/>
            <a:ext cx="295275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Arial" charset="0"/>
              </a:rPr>
              <a:t>"</a:t>
            </a:r>
            <a:r>
              <a:rPr lang="es-MX" sz="2400" dirty="0">
                <a:solidFill>
                  <a:srgbClr val="FFFF00"/>
                </a:solidFill>
                <a:latin typeface="Arial" charset="0"/>
              </a:rPr>
              <a:t>Después de esto miré, y otra, semejante a un leopardo</a:t>
            </a:r>
            <a:r>
              <a:rPr lang="es-MX" sz="2400" dirty="0">
                <a:solidFill>
                  <a:schemeClr val="bg1"/>
                </a:solidFill>
                <a:latin typeface="Arial" charset="0"/>
              </a:rPr>
              <a:t>, con cuatro alas de ave en sus espaldas. Esta bestia tenía cuatro cabezas; y le fue dado dominio”. </a:t>
            </a:r>
            <a:endParaRPr lang="es-ES" sz="24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9704" name="Picture 7" descr="npo00000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00" r="14142"/>
          <a:stretch>
            <a:fillRect/>
          </a:stretch>
        </p:blipFill>
        <p:spPr bwMode="auto">
          <a:xfrm>
            <a:off x="395288" y="549275"/>
            <a:ext cx="5400675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6516688" y="549275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sz="3600" dirty="0">
                <a:solidFill>
                  <a:schemeClr val="bg1"/>
                </a:solidFill>
                <a:latin typeface="Arial" charset="0"/>
              </a:rPr>
              <a:t>Dan.7:6</a:t>
            </a:r>
            <a:endParaRPr lang="en-US" sz="36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5" descr="npo00000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85" r="13202"/>
          <a:stretch>
            <a:fillRect/>
          </a:stretch>
        </p:blipFill>
        <p:spPr bwMode="auto">
          <a:xfrm>
            <a:off x="395288" y="908050"/>
            <a:ext cx="4897437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5292725" y="833021"/>
            <a:ext cx="3743325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Shruti" pitchFamily="34" charset="0"/>
                <a:cs typeface="Shruti" pitchFamily="34" charset="0"/>
              </a:rPr>
              <a:t>  "Después de esto miraba yo en las visiones de la noche, y </a:t>
            </a:r>
            <a:r>
              <a:rPr lang="es-MX" sz="2400" dirty="0">
                <a:solidFill>
                  <a:srgbClr val="FFFF00"/>
                </a:solidFill>
                <a:latin typeface="Shruti" pitchFamily="34" charset="0"/>
                <a:cs typeface="Shruti" pitchFamily="34" charset="0"/>
              </a:rPr>
              <a:t>vi la cuarta bestia, espantosa, terrible y en gran manera fuerte</a:t>
            </a:r>
            <a:r>
              <a:rPr lang="es-MX" sz="2400" dirty="0">
                <a:solidFill>
                  <a:schemeClr val="bg1"/>
                </a:solidFill>
                <a:latin typeface="Shruti" pitchFamily="34" charset="0"/>
                <a:cs typeface="Shruti" pitchFamily="34" charset="0"/>
              </a:rPr>
              <a:t>, la cual tenía unos grandes dientes de hierro; devoraba y desmenuzaba, pisoteaba las sobras con sus pies, y </a:t>
            </a:r>
            <a:r>
              <a:rPr lang="es-MX" sz="2400" dirty="0">
                <a:solidFill>
                  <a:srgbClr val="FFFF00"/>
                </a:solidFill>
                <a:latin typeface="Shruti" pitchFamily="34" charset="0"/>
                <a:cs typeface="Shruti" pitchFamily="34" charset="0"/>
              </a:rPr>
              <a:t>era muy diferente de todas las bestias</a:t>
            </a:r>
            <a:r>
              <a:rPr lang="es-MX" sz="2400" dirty="0">
                <a:solidFill>
                  <a:schemeClr val="bg1"/>
                </a:solidFill>
                <a:latin typeface="Shruti" pitchFamily="34" charset="0"/>
                <a:cs typeface="Shruti" pitchFamily="34" charset="0"/>
              </a:rPr>
              <a:t> que había visto antes de ella; y </a:t>
            </a:r>
            <a:r>
              <a:rPr lang="es-MX" sz="2400" dirty="0">
                <a:solidFill>
                  <a:srgbClr val="FFFF00"/>
                </a:solidFill>
                <a:latin typeface="Shruti" pitchFamily="34" charset="0"/>
                <a:cs typeface="Shruti" pitchFamily="34" charset="0"/>
              </a:rPr>
              <a:t>tenía diez cuernos”. </a:t>
            </a:r>
            <a:endParaRPr lang="es-ES" sz="2400" dirty="0">
              <a:solidFill>
                <a:srgbClr val="FFFF00"/>
              </a:solidFill>
              <a:latin typeface="Shruti" pitchFamily="34" charset="0"/>
              <a:cs typeface="Shruti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227763" y="115888"/>
            <a:ext cx="1911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  <a:latin typeface="Arial" charset="0"/>
              </a:rPr>
              <a:t>Dan. 7:7</a:t>
            </a:r>
            <a:endParaRPr lang="en-US" sz="36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51" r="9439"/>
          <a:stretch>
            <a:fillRect/>
          </a:stretch>
        </p:blipFill>
        <p:spPr bwMode="auto">
          <a:xfrm>
            <a:off x="395288" y="908050"/>
            <a:ext cx="5329237" cy="51530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5943600" y="2060575"/>
            <a:ext cx="2771775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“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Estas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cuatro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grandes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bestias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son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cuatro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reyes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levantarán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en la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.”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6156325" y="836613"/>
            <a:ext cx="24288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</a:rPr>
              <a:t>Daniel 7:17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  <p:bldP spid="512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11160" r="66545" b="72606"/>
          <a:stretch>
            <a:fillRect/>
          </a:stretch>
        </p:blipFill>
        <p:spPr bwMode="auto">
          <a:xfrm>
            <a:off x="0" y="549275"/>
            <a:ext cx="1944687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5" name="Picture 3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27394" r="67400" b="57266"/>
          <a:stretch>
            <a:fillRect/>
          </a:stretch>
        </p:blipFill>
        <p:spPr bwMode="auto">
          <a:xfrm>
            <a:off x="0" y="1557338"/>
            <a:ext cx="194310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6" name="Picture 4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42734" r="67400" b="42822"/>
          <a:stretch>
            <a:fillRect/>
          </a:stretch>
        </p:blipFill>
        <p:spPr bwMode="auto">
          <a:xfrm>
            <a:off x="0" y="2565400"/>
            <a:ext cx="19431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7" name="Picture 5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56284" r="67383" b="27483"/>
          <a:stretch>
            <a:fillRect/>
          </a:stretch>
        </p:blipFill>
        <p:spPr bwMode="auto">
          <a:xfrm>
            <a:off x="0" y="3500438"/>
            <a:ext cx="194310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8" name="Picture 6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71622" r="67400" b="13039"/>
          <a:stretch>
            <a:fillRect/>
          </a:stretch>
        </p:blipFill>
        <p:spPr bwMode="auto">
          <a:xfrm>
            <a:off x="0" y="4508500"/>
            <a:ext cx="1943100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4999" name="Text Box 7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200400" y="836613"/>
            <a:ext cx="2663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BABILONIA                  606 A.C.-539 A.C.  </a:t>
            </a:r>
          </a:p>
        </p:txBody>
      </p:sp>
      <p:pic>
        <p:nvPicPr>
          <p:cNvPr id="85000" name="Picture 6" descr="npo000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842" t="13203" r="2051" b="11942"/>
          <a:stretch>
            <a:fillRect/>
          </a:stretch>
        </p:blipFill>
        <p:spPr bwMode="auto">
          <a:xfrm>
            <a:off x="2062163" y="765175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5001" name="Picture 6" descr="npo00000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28" r="15620" b="28583"/>
          <a:stretch>
            <a:fillRect/>
          </a:stretch>
        </p:blipFill>
        <p:spPr bwMode="auto">
          <a:xfrm>
            <a:off x="2057400" y="1628775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2" name="Text Box 10"/>
          <p:cNvSpPr txBox="1">
            <a:spLocks noChangeArrowheads="1"/>
          </p:cNvSpPr>
          <p:nvPr/>
        </p:nvSpPr>
        <p:spPr bwMode="auto">
          <a:xfrm>
            <a:off x="3352800" y="1700213"/>
            <a:ext cx="24495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MEDO-PERSIA      539 A.C.-331 A.C.</a:t>
            </a:r>
          </a:p>
        </p:txBody>
      </p:sp>
      <p:pic>
        <p:nvPicPr>
          <p:cNvPr id="85003" name="Picture 7" descr="npo00000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00" t="11852" r="14142" b="13667"/>
          <a:stretch>
            <a:fillRect/>
          </a:stretch>
        </p:blipFill>
        <p:spPr bwMode="auto">
          <a:xfrm>
            <a:off x="2057400" y="2565400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3276600" y="2636838"/>
            <a:ext cx="2447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GRECIA                     331 A.C.- 168 A.C.</a:t>
            </a:r>
          </a:p>
        </p:txBody>
      </p:sp>
      <p:pic>
        <p:nvPicPr>
          <p:cNvPr id="85005" name="Picture 5" descr="npo00000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85" t="4094" r="13202" b="9190"/>
          <a:stretch>
            <a:fillRect/>
          </a:stretch>
        </p:blipFill>
        <p:spPr bwMode="auto">
          <a:xfrm>
            <a:off x="2057400" y="3500438"/>
            <a:ext cx="136683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3343275" y="3573463"/>
            <a:ext cx="2447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ROMA PAGANA                         168 A.C.- 476 D.C.</a:t>
            </a:r>
          </a:p>
        </p:txBody>
      </p:sp>
      <p:sp>
        <p:nvSpPr>
          <p:cNvPr id="85009" name="Text Box 17"/>
          <p:cNvSpPr txBox="1">
            <a:spLocks noChangeArrowheads="1"/>
          </p:cNvSpPr>
          <p:nvPr/>
        </p:nvSpPr>
        <p:spPr bwMode="auto">
          <a:xfrm>
            <a:off x="0" y="76200"/>
            <a:ext cx="1943100" cy="769441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0066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Daniel 2 </a:t>
            </a:r>
          </a:p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603 a. C.</a:t>
            </a:r>
          </a:p>
        </p:txBody>
      </p:sp>
      <p:pic>
        <p:nvPicPr>
          <p:cNvPr id="85010" name="Picture 2" descr="npo0000a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51"/>
          <a:stretch>
            <a:fillRect/>
          </a:stretch>
        </p:blipFill>
        <p:spPr bwMode="auto">
          <a:xfrm>
            <a:off x="0" y="5229225"/>
            <a:ext cx="19431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011" name="Text Box 19"/>
          <p:cNvSpPr txBox="1">
            <a:spLocks noChangeArrowheads="1"/>
          </p:cNvSpPr>
          <p:nvPr/>
        </p:nvSpPr>
        <p:spPr bwMode="auto">
          <a:xfrm>
            <a:off x="1981200" y="76200"/>
            <a:ext cx="1552575" cy="769441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0066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Daniel 7 </a:t>
            </a:r>
          </a:p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553 a. C.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6156325" y="836613"/>
            <a:ext cx="24288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8C0000"/>
                  </a:outerShdw>
                </a:effectLst>
              </a:rPr>
              <a:t>Daniel 7:17</a:t>
            </a: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5943600" y="2060575"/>
            <a:ext cx="2771775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“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Estas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cuatro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grandes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bestias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son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cuatro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reyes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levantarán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en la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5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5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5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5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5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5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5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5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9" grpId="0"/>
      <p:bldP spid="85002" grpId="0"/>
      <p:bldP spid="85004" grpId="0"/>
      <p:bldP spid="85006" grpId="0"/>
      <p:bldP spid="85009" grpId="0" animBg="1"/>
      <p:bldP spid="850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11160" r="66545" b="72606"/>
          <a:stretch>
            <a:fillRect/>
          </a:stretch>
        </p:blipFill>
        <p:spPr bwMode="auto">
          <a:xfrm>
            <a:off x="0" y="549275"/>
            <a:ext cx="1944687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5" name="Picture 3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27394" r="67400" b="57266"/>
          <a:stretch>
            <a:fillRect/>
          </a:stretch>
        </p:blipFill>
        <p:spPr bwMode="auto">
          <a:xfrm>
            <a:off x="0" y="1557338"/>
            <a:ext cx="194310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6" name="Picture 4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42734" r="67400" b="42822"/>
          <a:stretch>
            <a:fillRect/>
          </a:stretch>
        </p:blipFill>
        <p:spPr bwMode="auto">
          <a:xfrm>
            <a:off x="0" y="2565400"/>
            <a:ext cx="19431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7" name="Picture 5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56284" r="67383" b="27483"/>
          <a:stretch>
            <a:fillRect/>
          </a:stretch>
        </p:blipFill>
        <p:spPr bwMode="auto">
          <a:xfrm>
            <a:off x="0" y="3500438"/>
            <a:ext cx="194310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8" name="Picture 6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71622" r="67400" b="13039"/>
          <a:stretch>
            <a:fillRect/>
          </a:stretch>
        </p:blipFill>
        <p:spPr bwMode="auto">
          <a:xfrm>
            <a:off x="0" y="4508500"/>
            <a:ext cx="1943100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4999" name="Text Box 7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200400" y="836613"/>
            <a:ext cx="2663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BABILONIA                  606 A.C.-539 A.C.  </a:t>
            </a:r>
          </a:p>
        </p:txBody>
      </p:sp>
      <p:pic>
        <p:nvPicPr>
          <p:cNvPr id="85000" name="Picture 6" descr="npo000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842" t="13203" r="2051" b="11942"/>
          <a:stretch>
            <a:fillRect/>
          </a:stretch>
        </p:blipFill>
        <p:spPr bwMode="auto">
          <a:xfrm>
            <a:off x="2062163" y="765175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5001" name="Picture 6" descr="npo00000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28" r="15620" b="28583"/>
          <a:stretch>
            <a:fillRect/>
          </a:stretch>
        </p:blipFill>
        <p:spPr bwMode="auto">
          <a:xfrm>
            <a:off x="2057400" y="1628775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2" name="Text Box 10"/>
          <p:cNvSpPr txBox="1">
            <a:spLocks noChangeArrowheads="1"/>
          </p:cNvSpPr>
          <p:nvPr/>
        </p:nvSpPr>
        <p:spPr bwMode="auto">
          <a:xfrm>
            <a:off x="3352800" y="1700213"/>
            <a:ext cx="24495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MEDO-PERSIA      539 A.C.-331 A.C.</a:t>
            </a:r>
          </a:p>
        </p:txBody>
      </p:sp>
      <p:pic>
        <p:nvPicPr>
          <p:cNvPr id="85003" name="Picture 7" descr="npo00000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00" t="11852" r="14142" b="13667"/>
          <a:stretch>
            <a:fillRect/>
          </a:stretch>
        </p:blipFill>
        <p:spPr bwMode="auto">
          <a:xfrm>
            <a:off x="2057400" y="2565400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3276600" y="2636838"/>
            <a:ext cx="2447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GRECIA                     331 A.C.- 168 A.C.</a:t>
            </a:r>
          </a:p>
        </p:txBody>
      </p:sp>
      <p:pic>
        <p:nvPicPr>
          <p:cNvPr id="85005" name="Picture 5" descr="npo00000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85" t="4094" r="13202" b="9190"/>
          <a:stretch>
            <a:fillRect/>
          </a:stretch>
        </p:blipFill>
        <p:spPr bwMode="auto">
          <a:xfrm>
            <a:off x="2057400" y="3500438"/>
            <a:ext cx="136683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3343275" y="3573463"/>
            <a:ext cx="2447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ROMA PAGANA                         168 A.C.- 476 D.C.</a:t>
            </a:r>
          </a:p>
        </p:txBody>
      </p:sp>
      <p:sp>
        <p:nvSpPr>
          <p:cNvPr id="85007" name="Text Box 15"/>
          <p:cNvSpPr txBox="1">
            <a:spLocks noChangeArrowheads="1"/>
          </p:cNvSpPr>
          <p:nvPr/>
        </p:nvSpPr>
        <p:spPr bwMode="auto">
          <a:xfrm>
            <a:off x="3352800" y="4508500"/>
            <a:ext cx="237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Arial Rounded MT Bold" pitchFamily="34" charset="0"/>
              </a:rPr>
              <a:t>REINO DIVIDIDO</a:t>
            </a:r>
          </a:p>
        </p:txBody>
      </p:sp>
      <p:sp>
        <p:nvSpPr>
          <p:cNvPr id="85009" name="Text Box 17"/>
          <p:cNvSpPr txBox="1">
            <a:spLocks noChangeArrowheads="1"/>
          </p:cNvSpPr>
          <p:nvPr/>
        </p:nvSpPr>
        <p:spPr bwMode="auto">
          <a:xfrm>
            <a:off x="0" y="76200"/>
            <a:ext cx="1943100" cy="769441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0066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Daniel 2 </a:t>
            </a:r>
          </a:p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603 a. C.</a:t>
            </a:r>
          </a:p>
        </p:txBody>
      </p:sp>
      <p:pic>
        <p:nvPicPr>
          <p:cNvPr id="85010" name="Picture 2" descr="npo0000a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51"/>
          <a:stretch>
            <a:fillRect/>
          </a:stretch>
        </p:blipFill>
        <p:spPr bwMode="auto">
          <a:xfrm>
            <a:off x="0" y="5229225"/>
            <a:ext cx="19431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011" name="Text Box 19"/>
          <p:cNvSpPr txBox="1">
            <a:spLocks noChangeArrowheads="1"/>
          </p:cNvSpPr>
          <p:nvPr/>
        </p:nvSpPr>
        <p:spPr bwMode="auto">
          <a:xfrm>
            <a:off x="1981200" y="76200"/>
            <a:ext cx="1552575" cy="769441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0066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Daniel 7 </a:t>
            </a:r>
          </a:p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553 a. C.</a:t>
            </a:r>
          </a:p>
        </p:txBody>
      </p:sp>
      <p:sp>
        <p:nvSpPr>
          <p:cNvPr id="85013" name="Text Box 21"/>
          <p:cNvSpPr txBox="1">
            <a:spLocks noChangeArrowheads="1"/>
          </p:cNvSpPr>
          <p:nvPr/>
        </p:nvSpPr>
        <p:spPr bwMode="auto">
          <a:xfrm>
            <a:off x="3276600" y="4724400"/>
            <a:ext cx="237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  <a:latin typeface="Arial Rounded MT Bold" pitchFamily="34" charset="0"/>
              </a:rPr>
              <a:t>Cuerno</a:t>
            </a: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Rounded MT Bold" pitchFamily="34" charset="0"/>
              </a:rPr>
              <a:t>Pequeño</a:t>
            </a:r>
            <a:endParaRPr lang="en-US" sz="2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85017" name="Picture 2" descr="npo0000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201"/>
          <a:stretch>
            <a:fillRect/>
          </a:stretch>
        </p:blipFill>
        <p:spPr bwMode="auto">
          <a:xfrm>
            <a:off x="2057400" y="4437063"/>
            <a:ext cx="1366837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20" name="Text Box 28"/>
          <p:cNvSpPr txBox="1">
            <a:spLocks noChangeArrowheads="1"/>
          </p:cNvSpPr>
          <p:nvPr/>
        </p:nvSpPr>
        <p:spPr bwMode="auto">
          <a:xfrm>
            <a:off x="3686175" y="5013325"/>
            <a:ext cx="1800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Roma Papal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5715000" y="908050"/>
            <a:ext cx="3457575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“Mientras yo contemplaba los cuernos, </a:t>
            </a:r>
            <a:r>
              <a:rPr lang="es-MX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 aquí que otro cuerno peque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ño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salía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de entre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ellos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delante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fueron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arrancados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tres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cuernos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los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primeros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he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aquí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este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cuerno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tenia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ojos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como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hombre, y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una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boca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hablaba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grades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cosas</a:t>
            </a:r>
            <a:r>
              <a:rPr lang="es-MX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”. 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6443663" y="260350"/>
            <a:ext cx="20161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MX" sz="3200" dirty="0">
                <a:solidFill>
                  <a:schemeClr val="bg1"/>
                </a:solidFill>
              </a:rPr>
              <a:t>Dan. 7:8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406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0"/>
                                        <p:tgtEl>
                                          <p:spTgt spid="85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5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5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5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5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07" grpId="0"/>
      <p:bldP spid="85013" grpId="0"/>
      <p:bldP spid="85020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33799"/>
            <a:ext cx="9144000" cy="215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millares de millares le servían, y millones de millones asistían delante de él;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 Juez se sentó, y los libros fueron abiertos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Isosceles Triangle 1"/>
          <p:cNvSpPr/>
          <p:nvPr/>
        </p:nvSpPr>
        <p:spPr bwMode="auto">
          <a:xfrm>
            <a:off x="685800" y="2743200"/>
            <a:ext cx="7772400" cy="3755933"/>
          </a:xfrm>
          <a:prstGeom prst="triangle">
            <a:avLst>
              <a:gd name="adj" fmla="val 49071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60153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5800" y="60153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A’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6600" y="3244666"/>
            <a:ext cx="25908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2743200" y="3657600"/>
            <a:ext cx="3733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2209800" y="4343400"/>
            <a:ext cx="4724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1676400" y="5105400"/>
            <a:ext cx="5867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1295400" y="5791200"/>
            <a:ext cx="6553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066800" y="6400800"/>
            <a:ext cx="6781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Estructura </a:t>
            </a:r>
            <a:r>
              <a:rPr lang="es-E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Quiástica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del Pentateuco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2800" y="3686066"/>
            <a:ext cx="22860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Cuerno pequeño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83130" y="4371866"/>
            <a:ext cx="182707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Cuarta bestia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59330" y="5105400"/>
            <a:ext cx="190327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Las tres bestias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52800" y="5819666"/>
            <a:ext cx="22860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Trasfondo de la visión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58354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 2, 3</a:t>
            </a:r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48200" y="29398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v. 13, 14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71600" y="5105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0" y="5029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B’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81200" y="4343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05600" y="43389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67000" y="35769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981200" y="4572000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 7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34000" y="50734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v.12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00200" y="50734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 4, 6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72000" y="45400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v.11 </a:t>
            </a:r>
            <a:r>
              <a:rPr lang="es-ES" sz="2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438400" y="3930466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 8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343400" y="3962400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v.11pp 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29000" y="2971800"/>
            <a:ext cx="2286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9, 11</a:t>
            </a:r>
            <a:endParaRPr lang="es-ES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7:9, 10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67400" y="3657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D’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267200" y="24339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xmlns="" val="80752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11160" r="66545" b="72606"/>
          <a:stretch>
            <a:fillRect/>
          </a:stretch>
        </p:blipFill>
        <p:spPr bwMode="auto">
          <a:xfrm>
            <a:off x="0" y="549275"/>
            <a:ext cx="1944687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5" name="Picture 3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27394" r="67400" b="57266"/>
          <a:stretch>
            <a:fillRect/>
          </a:stretch>
        </p:blipFill>
        <p:spPr bwMode="auto">
          <a:xfrm>
            <a:off x="0" y="1557338"/>
            <a:ext cx="194310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6" name="Picture 4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42734" r="67400" b="42822"/>
          <a:stretch>
            <a:fillRect/>
          </a:stretch>
        </p:blipFill>
        <p:spPr bwMode="auto">
          <a:xfrm>
            <a:off x="0" y="2565400"/>
            <a:ext cx="19431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7" name="Picture 5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56284" r="67383" b="27483"/>
          <a:stretch>
            <a:fillRect/>
          </a:stretch>
        </p:blipFill>
        <p:spPr bwMode="auto">
          <a:xfrm>
            <a:off x="0" y="3500438"/>
            <a:ext cx="194310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8" name="Picture 6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71622" r="67400" b="13039"/>
          <a:stretch>
            <a:fillRect/>
          </a:stretch>
        </p:blipFill>
        <p:spPr bwMode="auto">
          <a:xfrm>
            <a:off x="0" y="4508500"/>
            <a:ext cx="1943100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4999" name="Text Box 7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200400" y="836613"/>
            <a:ext cx="2663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BABILONIA                  606 A.C.-539 A.C.  </a:t>
            </a:r>
          </a:p>
        </p:txBody>
      </p:sp>
      <p:pic>
        <p:nvPicPr>
          <p:cNvPr id="85000" name="Picture 6" descr="npo000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842" t="13203" r="2051" b="11942"/>
          <a:stretch>
            <a:fillRect/>
          </a:stretch>
        </p:blipFill>
        <p:spPr bwMode="auto">
          <a:xfrm>
            <a:off x="2062163" y="765175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5001" name="Picture 6" descr="npo00000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28" r="15620" b="28583"/>
          <a:stretch>
            <a:fillRect/>
          </a:stretch>
        </p:blipFill>
        <p:spPr bwMode="auto">
          <a:xfrm>
            <a:off x="2057400" y="1628775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2" name="Text Box 10"/>
          <p:cNvSpPr txBox="1">
            <a:spLocks noChangeArrowheads="1"/>
          </p:cNvSpPr>
          <p:nvPr/>
        </p:nvSpPr>
        <p:spPr bwMode="auto">
          <a:xfrm>
            <a:off x="3352800" y="1700213"/>
            <a:ext cx="24495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MEDO-PERSIA      539 A.C.-331 A.C.</a:t>
            </a:r>
          </a:p>
        </p:txBody>
      </p:sp>
      <p:pic>
        <p:nvPicPr>
          <p:cNvPr id="85003" name="Picture 7" descr="npo00000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00" t="11852" r="14142" b="13667"/>
          <a:stretch>
            <a:fillRect/>
          </a:stretch>
        </p:blipFill>
        <p:spPr bwMode="auto">
          <a:xfrm>
            <a:off x="2057400" y="2565400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3276600" y="2636838"/>
            <a:ext cx="2447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GRECIA                     331 A.C.- 168 A.C.</a:t>
            </a:r>
          </a:p>
        </p:txBody>
      </p:sp>
      <p:pic>
        <p:nvPicPr>
          <p:cNvPr id="85005" name="Picture 5" descr="npo00000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85" t="4094" r="13202" b="9190"/>
          <a:stretch>
            <a:fillRect/>
          </a:stretch>
        </p:blipFill>
        <p:spPr bwMode="auto">
          <a:xfrm>
            <a:off x="2057400" y="3500438"/>
            <a:ext cx="136683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3343275" y="3573463"/>
            <a:ext cx="2447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ROMA PAGANA                         168 A.C.- 476 D.C.</a:t>
            </a:r>
          </a:p>
        </p:txBody>
      </p:sp>
      <p:sp>
        <p:nvSpPr>
          <p:cNvPr id="85007" name="Text Box 15"/>
          <p:cNvSpPr txBox="1">
            <a:spLocks noChangeArrowheads="1"/>
          </p:cNvSpPr>
          <p:nvPr/>
        </p:nvSpPr>
        <p:spPr bwMode="auto">
          <a:xfrm>
            <a:off x="3352800" y="4508500"/>
            <a:ext cx="237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REINO DIVIDIDO</a:t>
            </a:r>
          </a:p>
        </p:txBody>
      </p:sp>
      <p:sp>
        <p:nvSpPr>
          <p:cNvPr id="85009" name="Text Box 17"/>
          <p:cNvSpPr txBox="1">
            <a:spLocks noChangeArrowheads="1"/>
          </p:cNvSpPr>
          <p:nvPr/>
        </p:nvSpPr>
        <p:spPr bwMode="auto">
          <a:xfrm>
            <a:off x="0" y="76200"/>
            <a:ext cx="1943100" cy="769441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0066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Daniel 2 </a:t>
            </a:r>
          </a:p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603 a. C.</a:t>
            </a:r>
          </a:p>
        </p:txBody>
      </p:sp>
      <p:pic>
        <p:nvPicPr>
          <p:cNvPr id="85010" name="Picture 2" descr="npo0000a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51"/>
          <a:stretch>
            <a:fillRect/>
          </a:stretch>
        </p:blipFill>
        <p:spPr bwMode="auto">
          <a:xfrm>
            <a:off x="0" y="5229225"/>
            <a:ext cx="19431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011" name="Text Box 19"/>
          <p:cNvSpPr txBox="1">
            <a:spLocks noChangeArrowheads="1"/>
          </p:cNvSpPr>
          <p:nvPr/>
        </p:nvSpPr>
        <p:spPr bwMode="auto">
          <a:xfrm>
            <a:off x="1981200" y="76200"/>
            <a:ext cx="1552575" cy="769441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0066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Daniel 7 </a:t>
            </a:r>
          </a:p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553 a. C.</a:t>
            </a:r>
          </a:p>
        </p:txBody>
      </p:sp>
      <p:sp>
        <p:nvSpPr>
          <p:cNvPr id="85013" name="Text Box 21"/>
          <p:cNvSpPr txBox="1">
            <a:spLocks noChangeArrowheads="1"/>
          </p:cNvSpPr>
          <p:nvPr/>
        </p:nvSpPr>
        <p:spPr bwMode="auto">
          <a:xfrm>
            <a:off x="3276600" y="4724400"/>
            <a:ext cx="237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  <a:latin typeface="Arial Rounded MT Bold" pitchFamily="34" charset="0"/>
              </a:rPr>
              <a:t>Cuerno</a:t>
            </a: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Rounded MT Bold" pitchFamily="34" charset="0"/>
              </a:rPr>
              <a:t>Pequeño</a:t>
            </a:r>
            <a:endParaRPr lang="en-US" sz="2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85017" name="Picture 2" descr="npo0000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201"/>
          <a:stretch>
            <a:fillRect/>
          </a:stretch>
        </p:blipFill>
        <p:spPr bwMode="auto">
          <a:xfrm>
            <a:off x="2057400" y="4437063"/>
            <a:ext cx="1366837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20" name="Text Box 28"/>
          <p:cNvSpPr txBox="1">
            <a:spLocks noChangeArrowheads="1"/>
          </p:cNvSpPr>
          <p:nvPr/>
        </p:nvSpPr>
        <p:spPr bwMode="auto">
          <a:xfrm>
            <a:off x="3686175" y="5013325"/>
            <a:ext cx="1800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Roma Papal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5715000" y="2058412"/>
            <a:ext cx="345757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millares de millares le servían, y millones de millones asistían delante de él;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Juez se sentó, y los libros fueron abiertos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2" descr="npo00001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2062163" y="5300663"/>
            <a:ext cx="1366837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3200400" y="5661025"/>
            <a:ext cx="237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  <a:latin typeface="Arial Rounded MT Bold" pitchFamily="34" charset="0"/>
              </a:rPr>
              <a:t>Juicio</a:t>
            </a:r>
            <a:endParaRPr lang="en-US" sz="2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10200" y="51816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6215063" y="1548825"/>
            <a:ext cx="2547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Daniel 7:10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899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5" grpId="0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04257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7:13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Miraba yo en la visión de la noche, y he aquí con las nubes del cielo venía uno como un hijo de hombre, que vino hasta el Anciano de días, y le hicieron acercarse delante de él.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022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40" grpId="0"/>
      <p:bldP spid="41" grpId="0"/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04257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7:13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Miraba yo en la visión de la noche, y he aquí con las nubes del cielo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venía uno como un hijo de hombre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que vino hasta el Anciano de días, y le hicieron acercarse delante de él.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09600" y="1548825"/>
            <a:ext cx="2928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Mateo 26:64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4" name="Rectangle 4"/>
          <p:cNvSpPr>
            <a:spLocks noChangeArrowheads="1"/>
          </p:cNvSpPr>
          <p:nvPr/>
        </p:nvSpPr>
        <p:spPr bwMode="auto">
          <a:xfrm>
            <a:off x="76200" y="2057400"/>
            <a:ext cx="37623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 le dijo: Tú lo has dicho; y además os digo, que desde ahora veréis al Hijo del Hombre sentado a la diestra del poder de Dios, y viniendo en las nubes del cielo.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816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04257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7:13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Miraba yo en la visión de la noche, y he aquí con las nubes del cielo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venía uno como un hijo de hombre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que vino hasta el Anciano de días, y le hicieron acercarse delante de él.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09600" y="1548825"/>
            <a:ext cx="2928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Mateo 26:64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4" name="Rectangle 4"/>
          <p:cNvSpPr>
            <a:spLocks noChangeArrowheads="1"/>
          </p:cNvSpPr>
          <p:nvPr/>
        </p:nvSpPr>
        <p:spPr bwMode="auto">
          <a:xfrm>
            <a:off x="76200" y="2057400"/>
            <a:ext cx="37623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Jesús le dijo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Tú lo has dicho; y además os digo, que desde ahora veréis al Hijo del Hombre sentado a la diestra del poder de Dios, y viniendo en las nubes del cielo.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2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04257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7:13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Miraba yo en la visión de la noche, y he aquí con las nubes del cielo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venía uno como un hijo de hombre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que vino hasta el Anciano de días, y le hicieron acercarse delante de él.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09600" y="1548825"/>
            <a:ext cx="2928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Mateo 26:64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4" name="Rectangle 4"/>
          <p:cNvSpPr>
            <a:spLocks noChangeArrowheads="1"/>
          </p:cNvSpPr>
          <p:nvPr/>
        </p:nvSpPr>
        <p:spPr bwMode="auto">
          <a:xfrm>
            <a:off x="76200" y="2057400"/>
            <a:ext cx="37623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Jesús le dijo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Tú lo has dicho; y además os digo, que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desde ahora veréis al </a:t>
            </a:r>
            <a:r>
              <a:rPr lang="es-ES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Hijo del Hombre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sentado a la diestra del poder de Dios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viniendo en las nubes del cielo.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4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04257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7:13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Miraba yo en la visión de la noche, y he aquí con las nubes del cielo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venía uno como un hijo de hombre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que vino hasta el Anciano de días, y le hicieron acercarse delante de él.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09600" y="1548825"/>
            <a:ext cx="2928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Daniel 7:10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2058412"/>
            <a:ext cx="37623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millares de millares le servían, y millones de millones asistían delante de él; el Juez se sentó, y los libros fueron abiertos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897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04257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7:13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Miraba yo en la visión de la noche, y he aquí con las nubes del cielo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venía uno como un hijo de hombre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que vino hasta el Anciano de días, y le hicieron acercarse delante de él.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09600" y="1548825"/>
            <a:ext cx="2928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Daniel 7:10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2058412"/>
            <a:ext cx="37623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millares de millares le servían, y millones de millones asistían delante de 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el Juez se sentó, y los libros fueron abiertos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234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04257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15000"/>
            <a:ext cx="9144000" cy="68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asta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vino el Anciano de días, y se dio el juicio a los santos del Altísimo; y llegó el tiempo, y los santos recibieron el reino.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09600" y="1548825"/>
            <a:ext cx="2928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Daniel 7:10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2058412"/>
            <a:ext cx="37623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millares de millares le servían, y millones de millones asistían delante de 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el Juez se sentó, y los libros fueron abiertos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469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04257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15000"/>
            <a:ext cx="9144000" cy="68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asta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vino el Anciano de días,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 dio el juicio a los santos del Altísimo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llegó el tiempo, y los santos recibieron el reino.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09600" y="1548825"/>
            <a:ext cx="2928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Daniel 7:10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2058412"/>
            <a:ext cx="37623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río de fuego procedía y salía de delante de él;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millares de millares le servían, y millones de millones asistían delante de 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el Juez se sentó, y los libros fueron abiertos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950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04257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Estuve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mirando hasta 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fueron puestos tronos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sentó un Anciano de días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cuyo vestido era blanco como la nieve, y el pelo de su cabeza como lana limpia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su trono llama de fuego, y las ruedas del mismo, fuego ardiente. </a:t>
            </a:r>
            <a:endParaRPr lang="es-E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7:22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15000"/>
            <a:ext cx="9144000" cy="68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asta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vino el Anciano de días,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 dio el juicio a los santos del Altísimo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llegó el tiempo, y los santos recibieron el reino.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09600" y="1548825"/>
            <a:ext cx="2928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1Pedro 2:9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2058412"/>
            <a:ext cx="376237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Mas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vosotros sois linaje escogido, real sacerdocio,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nación santa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pueblo adquirido por Dios, para que anunciéis las virtudes de aquel que os llamó de las tinieblas a su luz admirable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3528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que aceptaron a Jesús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7:9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711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40164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río de fuego procedía y salía de delante de él; millares de millares le servían, y millones de millones asistían delante de él;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Juez se sentó, y los libros fueron abiertos.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1981200" y="49530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err="1" smtClean="0">
                <a:solidFill>
                  <a:schemeClr val="bg1"/>
                </a:solidFill>
                <a:latin typeface="Arial Rounded MT Bold" pitchFamily="34" charset="0"/>
              </a:rPr>
              <a:t>Apoc</a:t>
            </a: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. 20:12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562600"/>
            <a:ext cx="9144000" cy="12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 a los muertos, grandes y pequeños, de pie ante Dios; y los libros fueron abiertos,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otro libro fue abierto, el cual es el libro de la vida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fueron juzgados los muertos por las cosas que estaban escritas en los libros, según sus obras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228600" y="1524000"/>
            <a:ext cx="3276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Malaquías 3:16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2058412"/>
            <a:ext cx="38862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que temían a Jehová hablaron cada uno a su compañero; y Jehová escuchó y oyó,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 escrito libro de memoria delante de él para los que temen a Jehová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para los que piensan en su nombre. 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3528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que aceptaron a Jesús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7:10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3016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 Investigador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09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40" grpId="0"/>
      <p:bldP spid="41" grpId="0"/>
      <p:bldP spid="45" grpId="0"/>
      <p:bldP spid="12" grpId="0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fue dado dominio, gloria y reino, para que todos los pueblos, naciones y lenguas le sirvieran;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 dominio es dominio eterno, que nunca pasará, y su reino uno que no será destruido.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" descr="npo000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3886200" y="1993612"/>
            <a:ext cx="1622104" cy="128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2590800" y="514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Salmo 51:4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ti, contra ti solo he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pecado, 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hecho lo malo delante de tus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ojos;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seas reconocido justo en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tenido por puro en tu juicio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09600" y="1371600"/>
            <a:ext cx="3276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Daniel 7:22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1828800"/>
            <a:ext cx="3886200" cy="1759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asta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vino el Anciano de días, y se dio el juicio a los santos del Altísimo;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llegó el tiempo, y los santos recibieron el reino. </a:t>
            </a:r>
            <a:endParaRPr lang="es-ES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3528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que aceptaron a Jesús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9812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Daniel 7:14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3016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 Investigador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667000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Jesucristo es coronado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3310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santos reciben el reino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762000" y="3505200"/>
            <a:ext cx="3276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Daniel 7:26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3962400"/>
            <a:ext cx="3886200" cy="1426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 sentará el Juez, y le quitarán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 dominio para que sea destruido y arruinado hasta el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fin.</a:t>
            </a:r>
            <a:endParaRPr lang="es-ES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20262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rebelión es destruida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0200" y="1477754"/>
            <a:ext cx="3733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Se demuestra la justicia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41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40" grpId="0"/>
      <p:bldP spid="41" grpId="0"/>
      <p:bldP spid="45" grpId="0"/>
      <p:bldP spid="12" grpId="0"/>
      <p:bldP spid="17" grpId="0" animBg="1"/>
      <p:bldP spid="18" grpId="0" animBg="1"/>
      <p:bldP spid="19" grpId="0"/>
      <p:bldP spid="20" grpId="0"/>
      <p:bldP spid="21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2590800" y="514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Salmo 51:4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ti, contra ti solo he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pecado, 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hecho lo malo delante de tus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ojos;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seas reconocido justo en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tenido por puro en tu juicio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838200" y="76200"/>
            <a:ext cx="388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Salmos 96:10-13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649526"/>
            <a:ext cx="5181600" cy="442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Decid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entre las naciones: Jehová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reina.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afirmó el mundo, no será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conmovido; Juzgará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los pueblos en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justicia.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Alégrense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cielos, y gócese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Brame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mar y su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plenitud.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Regocíjese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campo, y todo lo que en él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está. 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todos los árboles del bosque rebosarán de contento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Delante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Jehová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 a juzgar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 mundo con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justicia,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los pueblos con su verdad. 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3528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que aceptaron a Jesús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3016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 Investigador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667000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Jesucristo es coronado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3310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santos reciben el reino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20262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rebelión es destruida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0200" y="1477754"/>
            <a:ext cx="3733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Se demuestra la justicia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050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2590800" y="514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Salmo 51:4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ti, contra ti solo he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pecado, 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hecho lo malo delante de tus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ojos;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seas reconocido justo en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tenido por puro en tu juicio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838200" y="76200"/>
            <a:ext cx="388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Salmos 96:10-13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649526"/>
            <a:ext cx="5181600" cy="442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Decid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entre las naciones: Jehová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reina.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afirmó el mundo, no será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conmovido; Juzgará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los pueblos en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justicia.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Alégrense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cielos, y gócese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Brame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mar y su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plenitud.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Regocíjese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campo, y todo lo que en él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está. 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todos los árboles del bosque rebosarán de contento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Delante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Jehová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 a juzgar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 mundo con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justicia,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los pueblos con su verdad. 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3528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que aceptaron a Jesús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3016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 Investigador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667000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Jesucristo es coronado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3310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santos reciben el reino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20262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rebelión es destruida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0200" y="1477754"/>
            <a:ext cx="3733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Se demuestra la justicia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573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2590800" y="514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Salmo 51:4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ti, contra ti solo he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pecado, 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hecho lo malo delante de tus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ojos;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seas reconocido justo en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tenido por puro en tu juicio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838200" y="76200"/>
            <a:ext cx="388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Salmos 96:10-13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649526"/>
            <a:ext cx="5181600" cy="442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Decid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entre las naciones: Jehová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reina.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afirmó el mundo, no será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conmovido;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 los pueblos en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justicia.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Alégrense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cielos, y gócese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Brame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mar y su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plenitud.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Regocíjese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campo, y todo lo que en él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está. 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todos los árboles del bosque rebosarán de contento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Delante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Jehová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 a juzgar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 mundo con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justicia,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los pueblos con su verdad. 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3528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que aceptaron a Jesús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3016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 Investigador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667000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Jesucristo es coronado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3310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santos reciben el reino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20262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rebelión es destruida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0200" y="1477754"/>
            <a:ext cx="3733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Se demuestra la justicia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184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2590800" y="514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Salmo 51:4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ti, contra ti solo he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pecado, 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hecho lo malo delante de tus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ojos;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seas reconocido justo en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tenido por puro en tu juicio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838200" y="76200"/>
            <a:ext cx="388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Salmos 96:10-13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649526"/>
            <a:ext cx="5181600" cy="442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Decid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entre las naciones: Jehová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reina.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afirmó el mundo, no será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conmovido;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 los pueblos en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justicia.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Alégrense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los cielos, y gócese la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tierra;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Brame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 mar y su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plenitud.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Regocíjese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 campo, y todo lo que en él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está.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todos los árboles del bosque rebosarán de contento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Delante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Jehová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 a juzgar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 mundo con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justicia,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los pueblos con su verdad. </a:t>
            </a:r>
            <a:endParaRPr lang="es-E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3528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que aceptaron a Jesús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3016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 Investigador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667000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Jesucristo es coronado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3310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santos reciben el reino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20262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rebelión es destruida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0200" y="1477754"/>
            <a:ext cx="3733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Se demuestra la justicia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806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2590800" y="514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Salmo 51:4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ti, contra ti solo he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pecado, 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hecho lo malo delante de tus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ojos;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seas reconocido justo en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tenido por puro en tu juicio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838200" y="76200"/>
            <a:ext cx="388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Salmos 96:10-13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649526"/>
            <a:ext cx="5181600" cy="442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Decid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entre las naciones: Jehová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reina.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afirmó el mundo, no será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conmovido;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 los pueblos en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justicia.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Alégrense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los cielos, y gócese la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tierra;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Brame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 mar y su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plenitud.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Regocíjese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 campo, y todo lo que en él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está.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todos los árboles del bosque rebosarán de contento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Delante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Jehová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vino a juzgar la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tierra.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al mundo con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justicia,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los pueblos con su verdad. </a:t>
            </a:r>
            <a:endParaRPr lang="es-ES" sz="24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3528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que aceptaron a Jesús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3016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 Investigador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667000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Jesucristo es coronado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3310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santos reciben el reino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20262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rebelión es destruida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0200" y="1477754"/>
            <a:ext cx="3733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Se demuestra la justicia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603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5410200" y="4724400"/>
            <a:ext cx="373380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2590800" y="514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Salmo 51:4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ti, contra ti solo he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pecado, 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hecho lo malo delante de tus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ojos;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seas reconocido justo en tu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palabra, 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tenido por puro en tu juicio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43884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Anciano de Días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40386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Jesús el Hijo de hombre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838200" y="76200"/>
            <a:ext cx="388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Salmos 96:10-13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649526"/>
            <a:ext cx="5181600" cy="442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Decid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entre las naciones: Jehová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reina.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afirmó el mundo, no será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conmovido;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 los pueblos en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justicia.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Alégrense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los cielos, y gócese la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tierra;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Brame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 mar y su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plenitud.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Regocíjese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 campo, y todo lo que en él 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está.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Entonces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todos los árboles del bosque rebosarán de contento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Delante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Jehová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vino;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vino a juzgar la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tierra.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Juzgará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al mundo con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justicia,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los pueblos con su verdad. </a:t>
            </a:r>
            <a:endParaRPr lang="es-ES" sz="24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3702611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Ángeles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352800"/>
            <a:ext cx="37338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que aceptaron a Jesús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3016811"/>
            <a:ext cx="3733800" cy="33598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Juicio Investigador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667000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Jesucristo es coronado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3310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Los santos reciben el reino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2026211"/>
            <a:ext cx="37338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rebelión es destruida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0200" y="1477754"/>
            <a:ext cx="3733800" cy="57964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Se demuestra la justicia de Dios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898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11160" r="66545" b="72606"/>
          <a:stretch>
            <a:fillRect/>
          </a:stretch>
        </p:blipFill>
        <p:spPr bwMode="auto">
          <a:xfrm>
            <a:off x="0" y="549275"/>
            <a:ext cx="1944687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5" name="Picture 3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27394" r="67400" b="57266"/>
          <a:stretch>
            <a:fillRect/>
          </a:stretch>
        </p:blipFill>
        <p:spPr bwMode="auto">
          <a:xfrm>
            <a:off x="0" y="1557338"/>
            <a:ext cx="194310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6" name="Picture 4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42734" r="67400" b="42822"/>
          <a:stretch>
            <a:fillRect/>
          </a:stretch>
        </p:blipFill>
        <p:spPr bwMode="auto">
          <a:xfrm>
            <a:off x="0" y="2565400"/>
            <a:ext cx="19431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7" name="Picture 5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56284" r="67383" b="27483"/>
          <a:stretch>
            <a:fillRect/>
          </a:stretch>
        </p:blipFill>
        <p:spPr bwMode="auto">
          <a:xfrm>
            <a:off x="0" y="3500438"/>
            <a:ext cx="194310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8" name="Picture 6" descr="0512032"/>
          <p:cNvPicPr>
            <a:picLocks noChangeAspect="1" noChangeArrowheads="1"/>
          </p:cNvPicPr>
          <p:nvPr/>
        </p:nvPicPr>
        <p:blipFill>
          <a:blip r:embed="rId3" cstate="print">
            <a:lum contrast="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3" t="71622" r="67400" b="13039"/>
          <a:stretch>
            <a:fillRect/>
          </a:stretch>
        </p:blipFill>
        <p:spPr bwMode="auto">
          <a:xfrm>
            <a:off x="0" y="4508500"/>
            <a:ext cx="1943100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4999" name="Text Box 7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200400" y="836613"/>
            <a:ext cx="2663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BABILONIA                  606 A.C.-539 A.C.  </a:t>
            </a:r>
          </a:p>
        </p:txBody>
      </p:sp>
      <p:pic>
        <p:nvPicPr>
          <p:cNvPr id="85000" name="Picture 6" descr="npo000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842" t="13203" r="2051" b="11942"/>
          <a:stretch>
            <a:fillRect/>
          </a:stretch>
        </p:blipFill>
        <p:spPr bwMode="auto">
          <a:xfrm>
            <a:off x="2062163" y="765175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5001" name="Picture 6" descr="npo00000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28" r="15620" b="28583"/>
          <a:stretch>
            <a:fillRect/>
          </a:stretch>
        </p:blipFill>
        <p:spPr bwMode="auto">
          <a:xfrm>
            <a:off x="2057400" y="1628775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2" name="Text Box 10"/>
          <p:cNvSpPr txBox="1">
            <a:spLocks noChangeArrowheads="1"/>
          </p:cNvSpPr>
          <p:nvPr/>
        </p:nvSpPr>
        <p:spPr bwMode="auto">
          <a:xfrm>
            <a:off x="3352800" y="1700213"/>
            <a:ext cx="24495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MEDO-PERSIA      539 A.C.-331 A.C.</a:t>
            </a:r>
          </a:p>
        </p:txBody>
      </p:sp>
      <p:pic>
        <p:nvPicPr>
          <p:cNvPr id="85003" name="Picture 7" descr="npo00000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00" t="11852" r="14142" b="13667"/>
          <a:stretch>
            <a:fillRect/>
          </a:stretch>
        </p:blipFill>
        <p:spPr bwMode="auto">
          <a:xfrm>
            <a:off x="2057400" y="2565400"/>
            <a:ext cx="13668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3276600" y="2636838"/>
            <a:ext cx="2447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GRECIA                     331 A.C.- 168 A.C.</a:t>
            </a:r>
          </a:p>
        </p:txBody>
      </p:sp>
      <p:pic>
        <p:nvPicPr>
          <p:cNvPr id="85005" name="Picture 5" descr="npo00000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85" t="4094" r="13202" b="9190"/>
          <a:stretch>
            <a:fillRect/>
          </a:stretch>
        </p:blipFill>
        <p:spPr bwMode="auto">
          <a:xfrm>
            <a:off x="2057400" y="3500438"/>
            <a:ext cx="136683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3343275" y="3573463"/>
            <a:ext cx="2447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ROMA PAGANA                         168 A.C.- 476 D.C.</a:t>
            </a:r>
          </a:p>
        </p:txBody>
      </p:sp>
      <p:sp>
        <p:nvSpPr>
          <p:cNvPr id="85007" name="Text Box 15"/>
          <p:cNvSpPr txBox="1">
            <a:spLocks noChangeArrowheads="1"/>
          </p:cNvSpPr>
          <p:nvPr/>
        </p:nvSpPr>
        <p:spPr bwMode="auto">
          <a:xfrm>
            <a:off x="3352800" y="4508500"/>
            <a:ext cx="237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REINO DIVIDIDO</a:t>
            </a:r>
          </a:p>
        </p:txBody>
      </p:sp>
      <p:sp>
        <p:nvSpPr>
          <p:cNvPr id="85009" name="Text Box 17"/>
          <p:cNvSpPr txBox="1">
            <a:spLocks noChangeArrowheads="1"/>
          </p:cNvSpPr>
          <p:nvPr/>
        </p:nvSpPr>
        <p:spPr bwMode="auto">
          <a:xfrm>
            <a:off x="0" y="76200"/>
            <a:ext cx="1943100" cy="769441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0066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Daniel 2 </a:t>
            </a:r>
          </a:p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603 a. C.</a:t>
            </a:r>
          </a:p>
        </p:txBody>
      </p:sp>
      <p:pic>
        <p:nvPicPr>
          <p:cNvPr id="85010" name="Picture 2" descr="npo0000a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51"/>
          <a:stretch>
            <a:fillRect/>
          </a:stretch>
        </p:blipFill>
        <p:spPr bwMode="auto">
          <a:xfrm>
            <a:off x="0" y="5229225"/>
            <a:ext cx="19431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011" name="Text Box 19"/>
          <p:cNvSpPr txBox="1">
            <a:spLocks noChangeArrowheads="1"/>
          </p:cNvSpPr>
          <p:nvPr/>
        </p:nvSpPr>
        <p:spPr bwMode="auto">
          <a:xfrm>
            <a:off x="1981200" y="76200"/>
            <a:ext cx="1552575" cy="769441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0066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Daniel 7 </a:t>
            </a:r>
          </a:p>
          <a:p>
            <a:pPr algn="ctr" eaLnBrk="0" hangingPunct="0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553 a. C.</a:t>
            </a:r>
          </a:p>
        </p:txBody>
      </p:sp>
      <p:sp>
        <p:nvSpPr>
          <p:cNvPr id="85013" name="Text Box 21"/>
          <p:cNvSpPr txBox="1">
            <a:spLocks noChangeArrowheads="1"/>
          </p:cNvSpPr>
          <p:nvPr/>
        </p:nvSpPr>
        <p:spPr bwMode="auto">
          <a:xfrm>
            <a:off x="3276600" y="4724400"/>
            <a:ext cx="237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  <a:latin typeface="Arial Rounded MT Bold" pitchFamily="34" charset="0"/>
              </a:rPr>
              <a:t>Cuerno</a:t>
            </a: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Rounded MT Bold" pitchFamily="34" charset="0"/>
              </a:rPr>
              <a:t>Pequeño</a:t>
            </a:r>
            <a:endParaRPr lang="en-US" sz="2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85017" name="Picture 2" descr="npo0000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201"/>
          <a:stretch>
            <a:fillRect/>
          </a:stretch>
        </p:blipFill>
        <p:spPr bwMode="auto">
          <a:xfrm>
            <a:off x="2057400" y="4437063"/>
            <a:ext cx="1366837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20" name="Text Box 28"/>
          <p:cNvSpPr txBox="1">
            <a:spLocks noChangeArrowheads="1"/>
          </p:cNvSpPr>
          <p:nvPr/>
        </p:nvSpPr>
        <p:spPr bwMode="auto">
          <a:xfrm>
            <a:off x="3686175" y="5013325"/>
            <a:ext cx="1800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Roma Papal</a:t>
            </a:r>
          </a:p>
        </p:txBody>
      </p:sp>
      <p:pic>
        <p:nvPicPr>
          <p:cNvPr id="24" name="Picture 2" descr="npo00001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7" t="15347" r="9045" b="21643"/>
          <a:stretch>
            <a:fillRect/>
          </a:stretch>
        </p:blipFill>
        <p:spPr bwMode="auto">
          <a:xfrm>
            <a:off x="2062163" y="5300663"/>
            <a:ext cx="1366837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3200400" y="5661025"/>
            <a:ext cx="237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  <a:latin typeface="Arial Rounded MT Bold" pitchFamily="34" charset="0"/>
              </a:rPr>
              <a:t>Juicio</a:t>
            </a:r>
            <a:endParaRPr lang="en-US" sz="2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6019800" y="1777425"/>
            <a:ext cx="25479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sz="3200" dirty="0" smtClean="0">
                <a:solidFill>
                  <a:schemeClr val="bg1"/>
                </a:solidFill>
                <a:latin typeface="Arial Rounded MT Bold" pitchFamily="34" charset="0"/>
              </a:rPr>
              <a:t>Salmo 26:1</a:t>
            </a:r>
            <a:endParaRPr lang="en-US" sz="3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5715000" y="2667000"/>
            <a:ext cx="3279775" cy="1695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Júzgame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oh Jehová, porque yo en mi integridad he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andado; He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confiado asimismo en Jehová sin titubear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" name="Picture 2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509" b="11301"/>
          <a:stretch>
            <a:fillRect/>
          </a:stretch>
        </p:blipFill>
        <p:spPr bwMode="auto">
          <a:xfrm>
            <a:off x="2057400" y="6281738"/>
            <a:ext cx="1366837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7474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279207</TotalTime>
  <Words>3935</Words>
  <Application>Microsoft Office PowerPoint</Application>
  <PresentationFormat>On-screen Show (4:3)</PresentationFormat>
  <Paragraphs>383</Paragraphs>
  <Slides>36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Dallas ISD</dc:creator>
  <cp:lastModifiedBy> </cp:lastModifiedBy>
  <cp:revision>1746</cp:revision>
  <dcterms:created xsi:type="dcterms:W3CDTF">2006-10-13T16:37:29Z</dcterms:created>
  <dcterms:modified xsi:type="dcterms:W3CDTF">2013-11-24T18:10:30Z</dcterms:modified>
</cp:coreProperties>
</file>