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9"/>
  </p:notesMasterIdLst>
  <p:handoutMasterIdLst>
    <p:handoutMasterId r:id="rId90"/>
  </p:handoutMasterIdLst>
  <p:sldIdLst>
    <p:sldId id="515" r:id="rId2"/>
    <p:sldId id="644" r:id="rId3"/>
    <p:sldId id="432" r:id="rId4"/>
    <p:sldId id="517" r:id="rId5"/>
    <p:sldId id="645" r:id="rId6"/>
    <p:sldId id="646" r:id="rId7"/>
    <p:sldId id="647" r:id="rId8"/>
    <p:sldId id="648" r:id="rId9"/>
    <p:sldId id="649" r:id="rId10"/>
    <p:sldId id="650" r:id="rId11"/>
    <p:sldId id="652" r:id="rId12"/>
    <p:sldId id="653" r:id="rId13"/>
    <p:sldId id="654" r:id="rId14"/>
    <p:sldId id="655" r:id="rId15"/>
    <p:sldId id="657" r:id="rId16"/>
    <p:sldId id="658" r:id="rId17"/>
    <p:sldId id="659" r:id="rId18"/>
    <p:sldId id="660" r:id="rId19"/>
    <p:sldId id="661" r:id="rId20"/>
    <p:sldId id="662" r:id="rId21"/>
    <p:sldId id="663" r:id="rId22"/>
    <p:sldId id="664" r:id="rId23"/>
    <p:sldId id="665" r:id="rId24"/>
    <p:sldId id="666" r:id="rId25"/>
    <p:sldId id="667" r:id="rId26"/>
    <p:sldId id="669" r:id="rId27"/>
    <p:sldId id="670" r:id="rId28"/>
    <p:sldId id="671" r:id="rId29"/>
    <p:sldId id="672" r:id="rId30"/>
    <p:sldId id="673" r:id="rId31"/>
    <p:sldId id="674" r:id="rId32"/>
    <p:sldId id="675" r:id="rId33"/>
    <p:sldId id="751" r:id="rId34"/>
    <p:sldId id="676" r:id="rId35"/>
    <p:sldId id="677" r:id="rId36"/>
    <p:sldId id="678" r:id="rId37"/>
    <p:sldId id="679" r:id="rId38"/>
    <p:sldId id="680" r:id="rId39"/>
    <p:sldId id="687" r:id="rId40"/>
    <p:sldId id="688" r:id="rId41"/>
    <p:sldId id="689" r:id="rId42"/>
    <p:sldId id="690" r:id="rId43"/>
    <p:sldId id="691" r:id="rId44"/>
    <p:sldId id="692" r:id="rId45"/>
    <p:sldId id="694" r:id="rId46"/>
    <p:sldId id="695" r:id="rId47"/>
    <p:sldId id="696" r:id="rId48"/>
    <p:sldId id="697" r:id="rId49"/>
    <p:sldId id="698" r:id="rId50"/>
    <p:sldId id="699" r:id="rId51"/>
    <p:sldId id="700" r:id="rId52"/>
    <p:sldId id="701" r:id="rId53"/>
    <p:sldId id="702" r:id="rId54"/>
    <p:sldId id="703" r:id="rId55"/>
    <p:sldId id="704" r:id="rId56"/>
    <p:sldId id="705" r:id="rId57"/>
    <p:sldId id="706" r:id="rId58"/>
    <p:sldId id="707" r:id="rId59"/>
    <p:sldId id="711" r:id="rId60"/>
    <p:sldId id="712" r:id="rId61"/>
    <p:sldId id="715" r:id="rId62"/>
    <p:sldId id="716" r:id="rId63"/>
    <p:sldId id="717" r:id="rId64"/>
    <p:sldId id="718" r:id="rId65"/>
    <p:sldId id="719" r:id="rId66"/>
    <p:sldId id="724" r:id="rId67"/>
    <p:sldId id="725" r:id="rId68"/>
    <p:sldId id="726" r:id="rId69"/>
    <p:sldId id="727" r:id="rId70"/>
    <p:sldId id="728" r:id="rId71"/>
    <p:sldId id="729" r:id="rId72"/>
    <p:sldId id="731" r:id="rId73"/>
    <p:sldId id="732" r:id="rId74"/>
    <p:sldId id="733" r:id="rId75"/>
    <p:sldId id="734" r:id="rId76"/>
    <p:sldId id="735" r:id="rId77"/>
    <p:sldId id="736" r:id="rId78"/>
    <p:sldId id="737" r:id="rId79"/>
    <p:sldId id="742" r:id="rId80"/>
    <p:sldId id="743" r:id="rId81"/>
    <p:sldId id="744" r:id="rId82"/>
    <p:sldId id="745" r:id="rId83"/>
    <p:sldId id="746" r:id="rId84"/>
    <p:sldId id="747" r:id="rId85"/>
    <p:sldId id="748" r:id="rId86"/>
    <p:sldId id="749" r:id="rId87"/>
    <p:sldId id="750" r:id="rId88"/>
  </p:sldIdLst>
  <p:sldSz cx="9144000" cy="6858000" type="screen4x3"/>
  <p:notesSz cx="6881813" cy="9296400"/>
  <p:embeddedFontLst>
    <p:embeddedFont>
      <p:font typeface="Arial Rounded MT Bold" panose="020F0704030504030204" pitchFamily="34" charset="0"/>
      <p:regular r:id="rId91"/>
    </p:embeddedFont>
    <p:embeddedFont>
      <p:font typeface="Calibri" panose="020F0502020204030204" pitchFamily="34" charset="0"/>
      <p:regular r:id="rId92"/>
      <p:bold r:id="rId93"/>
      <p:italic r:id="rId94"/>
      <p:boldItalic r:id="rId9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7"/>
            <p14:sldId id="648"/>
            <p14:sldId id="649"/>
            <p14:sldId id="650"/>
            <p14:sldId id="652"/>
            <p14:sldId id="653"/>
            <p14:sldId id="654"/>
            <p14:sldId id="655"/>
            <p14:sldId id="657"/>
            <p14:sldId id="658"/>
            <p14:sldId id="659"/>
            <p14:sldId id="660"/>
            <p14:sldId id="661"/>
            <p14:sldId id="662"/>
            <p14:sldId id="663"/>
            <p14:sldId id="664"/>
            <p14:sldId id="665"/>
            <p14:sldId id="666"/>
            <p14:sldId id="667"/>
            <p14:sldId id="669"/>
            <p14:sldId id="670"/>
            <p14:sldId id="671"/>
            <p14:sldId id="672"/>
            <p14:sldId id="673"/>
            <p14:sldId id="674"/>
            <p14:sldId id="675"/>
            <p14:sldId id="751"/>
            <p14:sldId id="676"/>
            <p14:sldId id="677"/>
            <p14:sldId id="678"/>
            <p14:sldId id="679"/>
            <p14:sldId id="680"/>
            <p14:sldId id="687"/>
            <p14:sldId id="688"/>
            <p14:sldId id="689"/>
            <p14:sldId id="690"/>
            <p14:sldId id="691"/>
            <p14:sldId id="692"/>
            <p14:sldId id="694"/>
            <p14:sldId id="695"/>
            <p14:sldId id="696"/>
            <p14:sldId id="697"/>
            <p14:sldId id="698"/>
            <p14:sldId id="699"/>
            <p14:sldId id="700"/>
            <p14:sldId id="701"/>
            <p14:sldId id="702"/>
            <p14:sldId id="703"/>
            <p14:sldId id="704"/>
            <p14:sldId id="705"/>
            <p14:sldId id="706"/>
            <p14:sldId id="707"/>
            <p14:sldId id="711"/>
            <p14:sldId id="712"/>
            <p14:sldId id="715"/>
            <p14:sldId id="716"/>
            <p14:sldId id="717"/>
            <p14:sldId id="718"/>
            <p14:sldId id="719"/>
            <p14:sldId id="724"/>
            <p14:sldId id="725"/>
            <p14:sldId id="726"/>
            <p14:sldId id="727"/>
            <p14:sldId id="728"/>
            <p14:sldId id="729"/>
            <p14:sldId id="731"/>
            <p14:sldId id="732"/>
            <p14:sldId id="733"/>
            <p14:sldId id="734"/>
            <p14:sldId id="735"/>
            <p14:sldId id="736"/>
            <p14:sldId id="737"/>
            <p14:sldId id="742"/>
            <p14:sldId id="743"/>
            <p14:sldId id="744"/>
            <p14:sldId id="745"/>
            <p14:sldId id="746"/>
            <p14:sldId id="747"/>
            <p14:sldId id="748"/>
            <p14:sldId id="749"/>
            <p14:sldId id="75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os, Armando" initials="RA" lastIdx="1" clrIdx="0">
    <p:extLst>
      <p:ext uri="{19B8F6BF-5375-455C-9EA6-DF929625EA0E}">
        <p15:presenceInfo xmlns:p15="http://schemas.microsoft.com/office/powerpoint/2012/main" userId="S::arios@dallasisd.org::ed963291-1de6-4983-90fa-2d7e6ced4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2" autoAdjust="0"/>
    <p:restoredTop sz="93117" autoAdjust="0"/>
  </p:normalViewPr>
  <p:slideViewPr>
    <p:cSldViewPr>
      <p:cViewPr varScale="1">
        <p:scale>
          <a:sx n="59" d="100"/>
          <a:sy n="59" d="100"/>
        </p:scale>
        <p:origin x="85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95" Type="http://schemas.openxmlformats.org/officeDocument/2006/relationships/font" Target="fonts/font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1.fntdata"/><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4.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3.fntdata"/><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26/10/2022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10/26/2022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4291246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2616042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316222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16441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47090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3553562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223678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883561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60458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2631444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2333644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4166672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1271681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46199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1208291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861205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4236481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717914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452878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855605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364165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101017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003869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230031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4105018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1313775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1371179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5466095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23076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3381095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1878398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1682115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1148211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984050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950706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7378574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202763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605050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320845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14185649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21531623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6831363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212766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827313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3053415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2770501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37550357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11744861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29977191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2416284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6109954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6714002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2357623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736717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4779410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6569990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055618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4278794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42136372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38301366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16840370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558127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16302889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1479497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6955269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37001715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41482378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586100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5929236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3992738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8704690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8076784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32199433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36941116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8275627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34198216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3334514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20472288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0761136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8443718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1935042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9704307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127061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26/10/2022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4A3D9FF1-1039-427D-A383-9F05AFE41C7E}"/>
              </a:ext>
            </a:extLst>
          </p:cNvPr>
          <p:cNvPicPr>
            <a:picLocks noChangeAspect="1"/>
          </p:cNvPicPr>
          <p:nvPr/>
        </p:nvPicPr>
        <p:blipFill rotWithShape="1">
          <a:blip r:embed="rId2"/>
          <a:srcRect l="13225" t="20043" r="68347" b="28997"/>
          <a:stretch/>
        </p:blipFill>
        <p:spPr>
          <a:xfrm>
            <a:off x="3019475" y="44623"/>
            <a:ext cx="3136701" cy="487931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682224"/>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ÉL MURIÓ POR NOSOTROS</a:t>
            </a:r>
          </a:p>
        </p:txBody>
      </p:sp>
      <p:pic>
        <p:nvPicPr>
          <p:cNvPr id="3" name="Picture 2">
            <a:extLst>
              <a:ext uri="{FF2B5EF4-FFF2-40B4-BE49-F238E27FC236}">
                <a16:creationId xmlns:a16="http://schemas.microsoft.com/office/drawing/2014/main" id="{31F566E9-BE90-4C71-9D16-B33F65E6D49F}"/>
              </a:ext>
            </a:extLst>
          </p:cNvPr>
          <p:cNvPicPr>
            <a:picLocks noChangeAspect="1"/>
          </p:cNvPicPr>
          <p:nvPr/>
        </p:nvPicPr>
        <p:blipFill rotWithShape="1">
          <a:blip r:embed="rId2"/>
          <a:srcRect l="10358" r="6490"/>
          <a:stretch/>
        </p:blipFill>
        <p:spPr>
          <a:xfrm>
            <a:off x="2195736" y="2534782"/>
            <a:ext cx="4752528" cy="1902331"/>
          </a:xfrm>
          <a:prstGeom prst="rect">
            <a:avLst/>
          </a:prstGeom>
          <a:effectLst>
            <a:softEdge rad="635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chemeClr val="bg1"/>
                </a:solidFill>
              </a:rPr>
              <a:t>Y como Moisés levantó la serpiente en el desierto, así es necesario que el Hijo del Hombre sea levantado, para que todo aquel que en él cree, no se pierda, mas tenga vida eterna.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chemeClr val="bg1"/>
                </a:solidFill>
              </a:rPr>
              <a:t>para que todo aquel que en él cree, no se pierda, mas tenga vida eterna.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Tree>
    <p:extLst>
      <p:ext uri="{BB962C8B-B14F-4D97-AF65-F5344CB8AC3E}">
        <p14:creationId xmlns:p14="http://schemas.microsoft.com/office/powerpoint/2010/main" val="232076017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chemeClr val="bg1"/>
                </a:solidFill>
              </a:rPr>
              <a:t>En la esperanza de la vida eterna, la cual Dios, que no miente, prometió desde antes del principio de los siglos,</a:t>
            </a:r>
          </a:p>
        </p:txBody>
      </p:sp>
    </p:spTree>
    <p:extLst>
      <p:ext uri="{BB962C8B-B14F-4D97-AF65-F5344CB8AC3E}">
        <p14:creationId xmlns:p14="http://schemas.microsoft.com/office/powerpoint/2010/main" val="3191849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chemeClr val="bg1"/>
                </a:solidFill>
              </a:rPr>
              <a:t>la cual Dios, que no miente, prometió desde antes del principio de los siglos,</a:t>
            </a:r>
          </a:p>
        </p:txBody>
      </p:sp>
    </p:spTree>
    <p:extLst>
      <p:ext uri="{BB962C8B-B14F-4D97-AF65-F5344CB8AC3E}">
        <p14:creationId xmlns:p14="http://schemas.microsoft.com/office/powerpoint/2010/main" val="101979323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chemeClr val="bg1"/>
                </a:solidFill>
              </a:rPr>
              <a:t>A éste, entregado por el determinado consejo y anticipado conocimiento de Dios, prendisteis y matasteis por manos de inicuos, crucificándole;</a:t>
            </a:r>
          </a:p>
        </p:txBody>
      </p:sp>
    </p:spTree>
    <p:extLst>
      <p:ext uri="{BB962C8B-B14F-4D97-AF65-F5344CB8AC3E}">
        <p14:creationId xmlns:p14="http://schemas.microsoft.com/office/powerpoint/2010/main" val="3599603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prendisteis y matasteis por manos de inicuos, crucificándole.</a:t>
            </a:r>
          </a:p>
        </p:txBody>
      </p:sp>
    </p:spTree>
    <p:extLst>
      <p:ext uri="{BB962C8B-B14F-4D97-AF65-F5344CB8AC3E}">
        <p14:creationId xmlns:p14="http://schemas.microsoft.com/office/powerpoint/2010/main" val="228896518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chemeClr val="bg1"/>
                </a:solidFill>
              </a:rPr>
              <a:t>Sino con la sangre preciosa de Cristo, como de un cordero sin mancha y sin contaminación, ya destinado desde antes de la fundación del mundo, pero manifestado en los postreros tiempos por amor de vosotros, </a:t>
            </a:r>
          </a:p>
        </p:txBody>
      </p:sp>
    </p:spTree>
    <p:extLst>
      <p:ext uri="{BB962C8B-B14F-4D97-AF65-F5344CB8AC3E}">
        <p14:creationId xmlns:p14="http://schemas.microsoft.com/office/powerpoint/2010/main" val="2128915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del Cordero que fue inmolado desde el principio del mundo. </a:t>
            </a:r>
          </a:p>
        </p:txBody>
      </p:sp>
    </p:spTree>
    <p:extLst>
      <p:ext uri="{BB962C8B-B14F-4D97-AF65-F5344CB8AC3E}">
        <p14:creationId xmlns:p14="http://schemas.microsoft.com/office/powerpoint/2010/main" val="862232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076056" y="3429000"/>
            <a:ext cx="3923928" cy="1574598"/>
          </a:xfrm>
          <a:prstGeom prst="rect">
            <a:avLst/>
          </a:prstGeom>
          <a:noFill/>
        </p:spPr>
        <p:txBody>
          <a:bodyPr wrap="square" rtlCol="0">
            <a:spAutoFit/>
          </a:bodyPr>
          <a:lstStyle/>
          <a:p>
            <a:pPr algn="ctr">
              <a:lnSpc>
                <a:spcPts val="2300"/>
              </a:lnSpc>
            </a:pPr>
            <a:r>
              <a:rPr lang="es-ES" sz="2400" dirty="0">
                <a:solidFill>
                  <a:schemeClr val="bg1"/>
                </a:solidFill>
              </a:rPr>
              <a:t>Y pondré enemistad entre ti y la mujer, y entre tu simiente y la simiente suya; ésta te herirá en la cabeza, y tú le herirás en el calcañar. </a:t>
            </a:r>
          </a:p>
        </p:txBody>
      </p:sp>
    </p:spTree>
    <p:extLst>
      <p:ext uri="{BB962C8B-B14F-4D97-AF65-F5344CB8AC3E}">
        <p14:creationId xmlns:p14="http://schemas.microsoft.com/office/powerpoint/2010/main" val="8345798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076056" y="3429000"/>
            <a:ext cx="3923928"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ésta te herirá en la cabeza, y tú le herirás en el calcañar. </a:t>
            </a:r>
          </a:p>
        </p:txBody>
      </p:sp>
    </p:spTree>
    <p:extLst>
      <p:ext uri="{BB962C8B-B14F-4D97-AF65-F5344CB8AC3E}">
        <p14:creationId xmlns:p14="http://schemas.microsoft.com/office/powerpoint/2010/main" val="378563710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076056" y="3429000"/>
            <a:ext cx="3923928"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 y entre tu simiente y la simiente suya;</a:t>
            </a:r>
            <a:r>
              <a:rPr lang="es-ES" sz="2400" dirty="0">
                <a:solidFill>
                  <a:schemeClr val="bg1"/>
                </a:solidFill>
              </a:rPr>
              <a:t> </a:t>
            </a:r>
            <a:r>
              <a:rPr lang="es-ES" sz="2400" dirty="0">
                <a:solidFill>
                  <a:srgbClr val="00B0F0"/>
                </a:solidFill>
              </a:rPr>
              <a:t>ésta te herirá en la cabeza, y tú le herirás en el calcañar. </a:t>
            </a:r>
          </a:p>
        </p:txBody>
      </p:sp>
    </p:spTree>
    <p:extLst>
      <p:ext uri="{BB962C8B-B14F-4D97-AF65-F5344CB8AC3E}">
        <p14:creationId xmlns:p14="http://schemas.microsoft.com/office/powerpoint/2010/main" val="305229063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chemeClr val="bg1"/>
                </a:solidFill>
              </a:rPr>
              <a:t>Y Jehová Dios hizo al hombre y a su mujer túnicas de pieles, y los vistió. </a:t>
            </a:r>
          </a:p>
        </p:txBody>
      </p:sp>
    </p:spTree>
    <p:extLst>
      <p:ext uri="{BB962C8B-B14F-4D97-AF65-F5344CB8AC3E}">
        <p14:creationId xmlns:p14="http://schemas.microsoft.com/office/powerpoint/2010/main" val="4240465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a:t>
            </a:r>
            <a:r>
              <a:rPr lang="es-ES" sz="2400" dirty="0">
                <a:solidFill>
                  <a:schemeClr val="bg1"/>
                </a:solidFill>
              </a:rPr>
              <a:t> y los vistió. </a:t>
            </a:r>
          </a:p>
        </p:txBody>
      </p:sp>
    </p:spTree>
    <p:extLst>
      <p:ext uri="{BB962C8B-B14F-4D97-AF65-F5344CB8AC3E}">
        <p14:creationId xmlns:p14="http://schemas.microsoft.com/office/powerpoint/2010/main" val="14438934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3:14, 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como Moisés levantó la serpiente en el desierto, así es necesario que el Hijo del Hombre sea levantado, </a:t>
            </a:r>
            <a:r>
              <a:rPr lang="es-ES" sz="2400" dirty="0">
                <a:solidFill>
                  <a:srgbClr val="00B0F0"/>
                </a:solidFill>
              </a:rPr>
              <a:t>para que todo aquel que en él cree, no se pierda, </a:t>
            </a:r>
            <a:r>
              <a:rPr lang="es-ES" sz="2400" u="sng" dirty="0">
                <a:solidFill>
                  <a:srgbClr val="00B0F0"/>
                </a:solidFill>
              </a:rPr>
              <a:t>mas tenga vida eterna</a:t>
            </a:r>
            <a:r>
              <a:rPr lang="es-ES" sz="2400" dirty="0">
                <a:solidFill>
                  <a:srgbClr val="00B0F0"/>
                </a:solidFill>
              </a:rPr>
              <a:t>.</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a:t>
            </a:r>
            <a:r>
              <a:rPr lang="es-ES" sz="2400" dirty="0">
                <a:solidFill>
                  <a:schemeClr val="bg1"/>
                </a:solidFill>
              </a:rPr>
              <a:t> </a:t>
            </a:r>
            <a:r>
              <a:rPr lang="es-ES" sz="2400" dirty="0">
                <a:solidFill>
                  <a:srgbClr val="00B0F0"/>
                </a:solidFill>
              </a:rPr>
              <a:t>y los vistió. </a:t>
            </a:r>
          </a:p>
        </p:txBody>
      </p:sp>
    </p:spTree>
    <p:extLst>
      <p:ext uri="{BB962C8B-B14F-4D97-AF65-F5344CB8AC3E}">
        <p14:creationId xmlns:p14="http://schemas.microsoft.com/office/powerpoint/2010/main" val="187605754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chemeClr val="bg1"/>
                </a:solidFill>
              </a:rPr>
              <a:t>Entonces alzó Abraham sus ojos y miró, y he aquí a sus espaldas un carnero trabado en un zarzal por sus cuernos; y fue Abraham y tomó el carnero, y lo ofreció en holocausto en lugar de su hijo.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a:t>
            </a:r>
            <a:r>
              <a:rPr lang="es-ES" sz="2400" dirty="0">
                <a:solidFill>
                  <a:schemeClr val="bg1"/>
                </a:solidFill>
              </a:rPr>
              <a:t> </a:t>
            </a:r>
            <a:r>
              <a:rPr lang="es-ES" sz="2400" dirty="0">
                <a:solidFill>
                  <a:srgbClr val="00B0F0"/>
                </a:solidFill>
              </a:rPr>
              <a:t>y los vistió. </a:t>
            </a:r>
          </a:p>
        </p:txBody>
      </p:sp>
    </p:spTree>
    <p:extLst>
      <p:ext uri="{BB962C8B-B14F-4D97-AF65-F5344CB8AC3E}">
        <p14:creationId xmlns:p14="http://schemas.microsoft.com/office/powerpoint/2010/main" val="4213932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chemeClr val="bg1"/>
                </a:solidFill>
              </a:rPr>
              <a:t>y fue Abraham y tomó el carnero, y lo ofreció en holocausto en lugar de su hijo.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a:t>
            </a:r>
            <a:r>
              <a:rPr lang="es-ES" sz="2400" dirty="0">
                <a:solidFill>
                  <a:schemeClr val="bg1"/>
                </a:solidFill>
              </a:rPr>
              <a:t> </a:t>
            </a:r>
            <a:r>
              <a:rPr lang="es-ES" sz="2400" dirty="0">
                <a:solidFill>
                  <a:srgbClr val="00B0F0"/>
                </a:solidFill>
              </a:rPr>
              <a:t>y los vistió. </a:t>
            </a:r>
          </a:p>
        </p:txBody>
      </p:sp>
    </p:spTree>
    <p:extLst>
      <p:ext uri="{BB962C8B-B14F-4D97-AF65-F5344CB8AC3E}">
        <p14:creationId xmlns:p14="http://schemas.microsoft.com/office/powerpoint/2010/main" val="390298734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rgbClr val="00B0F0"/>
                </a:solidFill>
              </a:rPr>
              <a:t>y fue Abraham y tomó el carnero, y </a:t>
            </a:r>
            <a:r>
              <a:rPr lang="es-ES" sz="2400" u="sng" dirty="0">
                <a:solidFill>
                  <a:srgbClr val="00B0F0"/>
                </a:solidFill>
              </a:rPr>
              <a:t>lo ofreció en holocausto en lugar de su hijo</a:t>
            </a:r>
            <a:r>
              <a:rPr lang="es-ES" sz="2400" dirty="0">
                <a:solidFill>
                  <a:srgbClr val="00B0F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3562" y="3528847"/>
            <a:ext cx="3788566" cy="984693"/>
          </a:xfrm>
          <a:prstGeom prst="rect">
            <a:avLst/>
          </a:prstGeom>
          <a:noFill/>
        </p:spPr>
        <p:txBody>
          <a:bodyPr wrap="square" rtlCol="0">
            <a:spAutoFit/>
          </a:bodyPr>
          <a:lstStyle/>
          <a:p>
            <a:pPr algn="ctr">
              <a:lnSpc>
                <a:spcPts val="2300"/>
              </a:lnSpc>
            </a:pPr>
            <a:r>
              <a:rPr lang="es-ES" sz="2400" dirty="0">
                <a:solidFill>
                  <a:srgbClr val="FFFF00"/>
                </a:solidFill>
              </a:rPr>
              <a:t>Y Jehová Dios hizo al hombre y a su mujer túnicas de pieles,</a:t>
            </a:r>
            <a:r>
              <a:rPr lang="es-ES" sz="2400" dirty="0">
                <a:solidFill>
                  <a:schemeClr val="bg1"/>
                </a:solidFill>
              </a:rPr>
              <a:t> </a:t>
            </a:r>
            <a:r>
              <a:rPr lang="es-ES" sz="2400" dirty="0">
                <a:solidFill>
                  <a:srgbClr val="00B0F0"/>
                </a:solidFill>
              </a:rPr>
              <a:t>y los vistió. </a:t>
            </a:r>
          </a:p>
        </p:txBody>
      </p:sp>
    </p:spTree>
    <p:extLst>
      <p:ext uri="{BB962C8B-B14F-4D97-AF65-F5344CB8AC3E}">
        <p14:creationId xmlns:p14="http://schemas.microsoft.com/office/powerpoint/2010/main" val="257568784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rgbClr val="00B0F0"/>
                </a:solidFill>
              </a:rPr>
              <a:t>y fue Abraham y tomó el carnero, y </a:t>
            </a:r>
            <a:r>
              <a:rPr lang="es-ES" sz="2400" u="sng" dirty="0">
                <a:solidFill>
                  <a:srgbClr val="00B0F0"/>
                </a:solidFill>
              </a:rPr>
              <a:t>lo ofreció en holocausto en lugar de su hijo</a:t>
            </a:r>
            <a:r>
              <a:rPr lang="es-ES" sz="2400" dirty="0">
                <a:solidFill>
                  <a:srgbClr val="00B0F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4576" y="3445498"/>
            <a:ext cx="3923928"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He aquí el Cordero de Dios, que quita el pecado del mundo. </a:t>
            </a:r>
          </a:p>
        </p:txBody>
      </p:sp>
    </p:spTree>
    <p:extLst>
      <p:ext uri="{BB962C8B-B14F-4D97-AF65-F5344CB8AC3E}">
        <p14:creationId xmlns:p14="http://schemas.microsoft.com/office/powerpoint/2010/main" val="1938421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rgbClr val="00B0F0"/>
                </a:solidFill>
              </a:rPr>
              <a:t>y fue Abraham y tomó el carnero, y </a:t>
            </a:r>
            <a:r>
              <a:rPr lang="es-ES" sz="2400" u="sng" dirty="0">
                <a:solidFill>
                  <a:srgbClr val="00B0F0"/>
                </a:solidFill>
              </a:rPr>
              <a:t>lo ofreció en holocausto en lugar de su hijo</a:t>
            </a:r>
            <a:r>
              <a:rPr lang="es-ES" sz="2400" dirty="0">
                <a:solidFill>
                  <a:srgbClr val="00B0F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4576" y="3445498"/>
            <a:ext cx="3923928"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a:t>
            </a:r>
            <a:r>
              <a:rPr lang="es-ES" sz="2400" dirty="0">
                <a:solidFill>
                  <a:srgbClr val="FFFF00"/>
                </a:solidFill>
              </a:rPr>
              <a:t>He aquí el Cordero de Dios, que quita el pecado del mundo. </a:t>
            </a:r>
          </a:p>
        </p:txBody>
      </p:sp>
    </p:spTree>
    <p:extLst>
      <p:ext uri="{BB962C8B-B14F-4D97-AF65-F5344CB8AC3E}">
        <p14:creationId xmlns:p14="http://schemas.microsoft.com/office/powerpoint/2010/main" val="28459820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rgbClr val="00B0F0"/>
                </a:solidFill>
              </a:rPr>
              <a:t>y fue Abraham y tomó el carnero, y </a:t>
            </a:r>
            <a:r>
              <a:rPr lang="es-ES" sz="2400" u="sng" dirty="0">
                <a:solidFill>
                  <a:srgbClr val="00B0F0"/>
                </a:solidFill>
              </a:rPr>
              <a:t>lo ofreció en holocausto en lugar de su hijo</a:t>
            </a:r>
            <a:r>
              <a:rPr lang="es-ES" sz="2400" dirty="0">
                <a:solidFill>
                  <a:srgbClr val="00B0F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a:t>
            </a:r>
            <a:r>
              <a:rPr lang="es-ES" sz="2400" dirty="0">
                <a:solidFill>
                  <a:srgbClr val="00B0F0"/>
                </a:solidFill>
              </a:rPr>
              <a:t>ya destinado desde antes de la fundación del mundo, </a:t>
            </a:r>
            <a:r>
              <a:rPr lang="es-ES" sz="2400" dirty="0">
                <a:solidFill>
                  <a:schemeClr val="bg1"/>
                </a:solidFill>
              </a:rPr>
              <a:t>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4576" y="3445498"/>
            <a:ext cx="3923928"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a:t>
            </a:r>
            <a:r>
              <a:rPr lang="es-ES" sz="2400" dirty="0">
                <a:solidFill>
                  <a:srgbClr val="FFFF00"/>
                </a:solidFill>
              </a:rPr>
              <a:t>He aquí el Cordero de Dios, que quita el pecado del mundo. </a:t>
            </a:r>
          </a:p>
        </p:txBody>
      </p:sp>
    </p:spTree>
    <p:extLst>
      <p:ext uri="{BB962C8B-B14F-4D97-AF65-F5344CB8AC3E}">
        <p14:creationId xmlns:p14="http://schemas.microsoft.com/office/powerpoint/2010/main" val="97425654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Entonces alzó Abraham sus ojos y miró, y he aquí a sus espaldas un carnero trabado en un zarzal por sus cuernos; </a:t>
            </a:r>
            <a:r>
              <a:rPr lang="es-ES" sz="2400" dirty="0">
                <a:solidFill>
                  <a:srgbClr val="00B0F0"/>
                </a:solidFill>
              </a:rPr>
              <a:t>y fue Abraham y tomó el carnero, y </a:t>
            </a:r>
            <a:r>
              <a:rPr lang="es-ES" sz="2400" u="sng" dirty="0">
                <a:solidFill>
                  <a:srgbClr val="00B0F0"/>
                </a:solidFill>
              </a:rPr>
              <a:t>lo ofreció en holocausto en lugar de su hijo</a:t>
            </a:r>
            <a:r>
              <a:rPr lang="es-ES" sz="2400" dirty="0">
                <a:solidFill>
                  <a:srgbClr val="00B0F0"/>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6" name="1 CuadroTexto">
            <a:extLst>
              <a:ext uri="{FF2B5EF4-FFF2-40B4-BE49-F238E27FC236}">
                <a16:creationId xmlns:a16="http://schemas.microsoft.com/office/drawing/2014/main" id="{351D76CC-1BA2-4328-B5BA-ECDACD30DBBE}"/>
              </a:ext>
            </a:extLst>
          </p:cNvPr>
          <p:cNvSpPr txBox="1"/>
          <p:nvPr/>
        </p:nvSpPr>
        <p:spPr>
          <a:xfrm>
            <a:off x="5796136" y="140585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F94EF78-FE6F-49EC-95CE-FB3C55C011BF}"/>
              </a:ext>
            </a:extLst>
          </p:cNvPr>
          <p:cNvSpPr txBox="1"/>
          <p:nvPr/>
        </p:nvSpPr>
        <p:spPr>
          <a:xfrm>
            <a:off x="5076056" y="1868243"/>
            <a:ext cx="3923928"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a:t>
            </a:r>
            <a:r>
              <a:rPr lang="es-ES" sz="2400" dirty="0">
                <a:solidFill>
                  <a:srgbClr val="00B0F0"/>
                </a:solidFill>
              </a:rPr>
              <a:t>la cual Dios, que no miente, prometió desde antes del principio de los siglos,</a:t>
            </a:r>
          </a:p>
        </p:txBody>
      </p:sp>
      <p:sp>
        <p:nvSpPr>
          <p:cNvPr id="10" name="1 CuadroTexto">
            <a:extLst>
              <a:ext uri="{FF2B5EF4-FFF2-40B4-BE49-F238E27FC236}">
                <a16:creationId xmlns:a16="http://schemas.microsoft.com/office/drawing/2014/main" id="{C025DB8D-9F4C-4E3E-8525-882BB4A72310}"/>
              </a:ext>
            </a:extLst>
          </p:cNvPr>
          <p:cNvSpPr txBox="1"/>
          <p:nvPr/>
        </p:nvSpPr>
        <p:spPr>
          <a:xfrm>
            <a:off x="1008112" y="1298236"/>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2:23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9D63BB82-6F86-44A5-949F-4D1234709D20}"/>
              </a:ext>
            </a:extLst>
          </p:cNvPr>
          <p:cNvSpPr txBox="1"/>
          <p:nvPr/>
        </p:nvSpPr>
        <p:spPr>
          <a:xfrm>
            <a:off x="72008" y="1832631"/>
            <a:ext cx="4427984" cy="1574598"/>
          </a:xfrm>
          <a:prstGeom prst="rect">
            <a:avLst/>
          </a:prstGeom>
          <a:noFill/>
        </p:spPr>
        <p:txBody>
          <a:bodyPr wrap="square" rtlCol="0">
            <a:spAutoFit/>
          </a:bodyPr>
          <a:lstStyle/>
          <a:p>
            <a:pPr algn="ctr">
              <a:lnSpc>
                <a:spcPts val="2300"/>
              </a:lnSpc>
            </a:pPr>
            <a:r>
              <a:rPr lang="es-ES" sz="2400" dirty="0">
                <a:solidFill>
                  <a:srgbClr val="FFFF00"/>
                </a:solidFill>
              </a:rPr>
              <a:t>A éste, entregado por el </a:t>
            </a:r>
            <a:r>
              <a:rPr lang="es-ES" sz="2400" u="sng" dirty="0">
                <a:solidFill>
                  <a:srgbClr val="FFFF00"/>
                </a:solidFill>
              </a:rPr>
              <a:t>determinado consejo y anticipado conocimiento de Dios</a:t>
            </a:r>
            <a:r>
              <a:rPr lang="es-ES" sz="2400" dirty="0">
                <a:solidFill>
                  <a:schemeClr val="bg1"/>
                </a:solidFill>
              </a:rPr>
              <a:t>, </a:t>
            </a:r>
            <a:r>
              <a:rPr lang="es-ES" sz="2400" dirty="0">
                <a:solidFill>
                  <a:srgbClr val="00B0F0"/>
                </a:solidFill>
              </a:rPr>
              <a:t>prendisteis y matasteis por manos de inicuos, crucificándole.</a:t>
            </a:r>
          </a:p>
        </p:txBody>
      </p:sp>
      <p:sp>
        <p:nvSpPr>
          <p:cNvPr id="12" name="1 CuadroTexto">
            <a:extLst>
              <a:ext uri="{FF2B5EF4-FFF2-40B4-BE49-F238E27FC236}">
                <a16:creationId xmlns:a16="http://schemas.microsoft.com/office/drawing/2014/main" id="{F69E4640-2231-4843-8E35-B856EE752167}"/>
              </a:ext>
            </a:extLst>
          </p:cNvPr>
          <p:cNvSpPr txBox="1"/>
          <p:nvPr/>
        </p:nvSpPr>
        <p:spPr>
          <a:xfrm>
            <a:off x="2826060" y="5325491"/>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 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DD89357C-B30D-4B3B-85FB-C60BF11B5B07}"/>
              </a:ext>
            </a:extLst>
          </p:cNvPr>
          <p:cNvSpPr txBox="1"/>
          <p:nvPr/>
        </p:nvSpPr>
        <p:spPr>
          <a:xfrm>
            <a:off x="0" y="5805264"/>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a:t>
            </a:r>
            <a:r>
              <a:rPr lang="es-ES" sz="2400" dirty="0">
                <a:solidFill>
                  <a:srgbClr val="00B0F0"/>
                </a:solidFill>
              </a:rPr>
              <a:t>ya destinado desde antes de la fundación del mundo, </a:t>
            </a:r>
            <a:r>
              <a:rPr lang="es-ES" sz="2400" dirty="0">
                <a:solidFill>
                  <a:srgbClr val="FFFF00"/>
                </a:solidFill>
              </a:rPr>
              <a:t>pero manifestado en los postreros tiempos por amor de vosotros, </a:t>
            </a:r>
          </a:p>
        </p:txBody>
      </p:sp>
      <p:sp>
        <p:nvSpPr>
          <p:cNvPr id="14" name="1 CuadroTexto">
            <a:extLst>
              <a:ext uri="{FF2B5EF4-FFF2-40B4-BE49-F238E27FC236}">
                <a16:creationId xmlns:a16="http://schemas.microsoft.com/office/drawing/2014/main" id="{F68D975C-8271-43A3-AA18-28C240525ECD}"/>
              </a:ext>
            </a:extLst>
          </p:cNvPr>
          <p:cNvSpPr txBox="1"/>
          <p:nvPr/>
        </p:nvSpPr>
        <p:spPr>
          <a:xfrm>
            <a:off x="648072" y="3318083"/>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13:8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D2935D5-4C9E-4A33-8003-F530F19C372A}"/>
              </a:ext>
            </a:extLst>
          </p:cNvPr>
          <p:cNvSpPr txBox="1"/>
          <p:nvPr/>
        </p:nvSpPr>
        <p:spPr>
          <a:xfrm>
            <a:off x="0" y="3836765"/>
            <a:ext cx="4499992" cy="1574598"/>
          </a:xfrm>
          <a:prstGeom prst="rect">
            <a:avLst/>
          </a:prstGeom>
          <a:noFill/>
        </p:spPr>
        <p:txBody>
          <a:bodyPr wrap="square" rtlCol="0">
            <a:spAutoFit/>
          </a:bodyPr>
          <a:lstStyle/>
          <a:p>
            <a:pPr algn="ctr">
              <a:lnSpc>
                <a:spcPts val="2300"/>
              </a:lnSpc>
            </a:pPr>
            <a:r>
              <a:rPr lang="es-ES" sz="2400" dirty="0">
                <a:solidFill>
                  <a:schemeClr val="bg1"/>
                </a:solidFill>
              </a:rPr>
              <a:t>Y la adoraron todos los moradores de la tierra cuyos nombres no estaban escritos en el libro de la vida </a:t>
            </a:r>
            <a:r>
              <a:rPr lang="es-ES" sz="2400" dirty="0">
                <a:solidFill>
                  <a:srgbClr val="FFFF00"/>
                </a:solidFill>
              </a:rPr>
              <a:t>del Cordero que fue inmolado desde el principio del mundo. </a:t>
            </a:r>
          </a:p>
        </p:txBody>
      </p:sp>
      <p:sp>
        <p:nvSpPr>
          <p:cNvPr id="16" name="1 CuadroTexto">
            <a:extLst>
              <a:ext uri="{FF2B5EF4-FFF2-40B4-BE49-F238E27FC236}">
                <a16:creationId xmlns:a16="http://schemas.microsoft.com/office/drawing/2014/main" id="{3E3ADC5D-4694-40BF-9F04-B7E0C4DE6583}"/>
              </a:ext>
            </a:extLst>
          </p:cNvPr>
          <p:cNvSpPr txBox="1"/>
          <p:nvPr/>
        </p:nvSpPr>
        <p:spPr>
          <a:xfrm>
            <a:off x="5724128" y="2996952"/>
            <a:ext cx="259228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704BE5F4-B2DF-45A4-A134-0993F4D4BA47}"/>
              </a:ext>
            </a:extLst>
          </p:cNvPr>
          <p:cNvSpPr txBox="1"/>
          <p:nvPr/>
        </p:nvSpPr>
        <p:spPr>
          <a:xfrm>
            <a:off x="5184576" y="3445498"/>
            <a:ext cx="3923928" cy="1279646"/>
          </a:xfrm>
          <a:prstGeom prst="rect">
            <a:avLst/>
          </a:prstGeom>
          <a:noFill/>
        </p:spPr>
        <p:txBody>
          <a:bodyPr wrap="square" rtlCol="0">
            <a:spAutoFit/>
          </a:bodyPr>
          <a:lstStyle/>
          <a:p>
            <a:pPr algn="ctr">
              <a:lnSpc>
                <a:spcPts val="2300"/>
              </a:lnSpc>
            </a:pPr>
            <a:r>
              <a:rPr lang="es-ES" sz="2400" dirty="0">
                <a:solidFill>
                  <a:schemeClr val="bg1"/>
                </a:solidFill>
              </a:rPr>
              <a:t>El siguiente día vio Juan a Jesús que venía a él, y dijo: </a:t>
            </a:r>
            <a:r>
              <a:rPr lang="es-ES" sz="2400" dirty="0">
                <a:solidFill>
                  <a:srgbClr val="FFFF00"/>
                </a:solidFill>
              </a:rPr>
              <a:t>He aquí el Cordero de Dios, que quita el pecado del mundo. </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Tree>
    <p:extLst>
      <p:ext uri="{BB962C8B-B14F-4D97-AF65-F5344CB8AC3E}">
        <p14:creationId xmlns:p14="http://schemas.microsoft.com/office/powerpoint/2010/main" val="978909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chemeClr val="bg1"/>
                </a:solidFill>
              </a:rPr>
              <a:t>Habiendo salido de allí, caminaron por Galilea; y no quería que nadie lo supiese.  Porque enseñaba a sus discípulos, y les decía: El Hijo del Hombre será entregado en manos de hombres, y le matarán; pero después de muerto, resucitará al tercer día. Pero ellos no entendían esta palabra, y tenían miedo de preguntarle.</a:t>
            </a:r>
          </a:p>
        </p:txBody>
      </p:sp>
    </p:spTree>
    <p:extLst>
      <p:ext uri="{BB962C8B-B14F-4D97-AF65-F5344CB8AC3E}">
        <p14:creationId xmlns:p14="http://schemas.microsoft.com/office/powerpoint/2010/main" val="11346774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Porque enseñaba a sus discípulos, y les decía: El Hijo del Hombre será entregado en manos de hombres, y le matarán; pero después de muerto, resucitará al tercer día. Pero ellos no entendían esta palabra, y tenían miedo de preguntarle.</a:t>
            </a:r>
          </a:p>
        </p:txBody>
      </p:sp>
    </p:spTree>
    <p:extLst>
      <p:ext uri="{BB962C8B-B14F-4D97-AF65-F5344CB8AC3E}">
        <p14:creationId xmlns:p14="http://schemas.microsoft.com/office/powerpoint/2010/main" val="406294352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chemeClr val="bg1"/>
                </a:solidFill>
              </a:rPr>
              <a:t>Estando ellos en Galilea, Jesús les dijo: El Hijo del Hombre será entregado en manos de hombres, y le matarán; mas al tercer día resucitará. Y ellos se entristecieron en gran manera.</a:t>
            </a:r>
          </a:p>
        </p:txBody>
      </p:sp>
    </p:spTree>
    <p:extLst>
      <p:ext uri="{BB962C8B-B14F-4D97-AF65-F5344CB8AC3E}">
        <p14:creationId xmlns:p14="http://schemas.microsoft.com/office/powerpoint/2010/main" val="13444693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El Hijo del Hombre será entregado en manos de hombres, y le matarán; mas al tercer día resucitará. Y ellos se entristecieron en gran manera.</a:t>
            </a:r>
          </a:p>
        </p:txBody>
      </p:sp>
    </p:spTree>
    <p:extLst>
      <p:ext uri="{BB962C8B-B14F-4D97-AF65-F5344CB8AC3E}">
        <p14:creationId xmlns:p14="http://schemas.microsoft.com/office/powerpoint/2010/main" val="4359374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chemeClr val="bg1"/>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chemeClr val="bg1"/>
                </a:solidFill>
              </a:rPr>
              <a:t>Desde entonces comenzó Jesús a declarar a sus discípulos que le era necesario ir a Jerusalén y padecer mucho de los ancianos, de los principales sacerdotes y de los escribas; y ser muerto, y resucitar al tercer día. Entonces Pedro, tomándolo aparte, comenzó a reconvenirle, diciendo: Señor, ten compasión de ti; en ninguna manera esto te acontezca. Pero él, volviéndose, dijo a Pedro: ¡Quítate de delante de mí, Satanás!; me eres tropiezo, porque no pones la mira en las cosas de Dios, sino en las de los hombres.</a:t>
            </a:r>
          </a:p>
        </p:txBody>
      </p:sp>
    </p:spTree>
    <p:extLst>
      <p:ext uri="{BB962C8B-B14F-4D97-AF65-F5344CB8AC3E}">
        <p14:creationId xmlns:p14="http://schemas.microsoft.com/office/powerpoint/2010/main" val="7648412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chemeClr val="bg1"/>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Entonces Pedro, tomándolo aparte, comenzó a reconvenirle, diciendo: Señor, ten compasión de ti; en ninguna manera esto te acontezca. Pero él, volviéndose, dijo a Pedro: ¡Quítate de delante de mí, Satanás!; me eres tropiezo, porque no pones la mira en las cosas de Dios, sino en las de los hombres.</a:t>
            </a:r>
          </a:p>
        </p:txBody>
      </p:sp>
    </p:spTree>
    <p:extLst>
      <p:ext uri="{BB962C8B-B14F-4D97-AF65-F5344CB8AC3E}">
        <p14:creationId xmlns:p14="http://schemas.microsoft.com/office/powerpoint/2010/main" val="291772354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a:t>
            </a:r>
            <a:r>
              <a:rPr lang="es-ES" sz="2400" dirty="0">
                <a:solidFill>
                  <a:srgbClr val="FFFF00"/>
                </a:solidFill>
              </a:rPr>
              <a:t>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chemeClr val="bg1"/>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Entonces Pedro, tomándolo aparte, comenzó a reconvenirle, diciendo: Señor, ten compasión de ti; en ninguna manera esto te acontezca. Pero él, volviéndose, dijo a Pedro: ¡Quítate de delante de mí, Satanás!; me eres tropiezo, porque no pones la mira en las cosas de Dios, sino en las de los hombres.</a:t>
            </a:r>
          </a:p>
        </p:txBody>
      </p:sp>
    </p:spTree>
    <p:extLst>
      <p:ext uri="{BB962C8B-B14F-4D97-AF65-F5344CB8AC3E}">
        <p14:creationId xmlns:p14="http://schemas.microsoft.com/office/powerpoint/2010/main" val="236026673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a:t>
            </a:r>
            <a:r>
              <a:rPr lang="es-ES" sz="2400" dirty="0">
                <a:solidFill>
                  <a:srgbClr val="FFFF00"/>
                </a:solidFill>
              </a:rPr>
              <a:t>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rgbClr val="FFFF00"/>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Entonces Pedro, tomándolo aparte, comenzó a reconvenirle, diciendo: Señor, ten compasión de ti; en ninguna manera esto te acontezca. Pero él, volviéndose, dijo a Pedro: ¡Quítate de delante de mí, Satanás!; me eres tropiezo, porque no pones la mira en las cosas de Dios, sino en las de los hombres.</a:t>
            </a:r>
          </a:p>
        </p:txBody>
      </p:sp>
    </p:spTree>
    <p:extLst>
      <p:ext uri="{BB962C8B-B14F-4D97-AF65-F5344CB8AC3E}">
        <p14:creationId xmlns:p14="http://schemas.microsoft.com/office/powerpoint/2010/main" val="126227597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a:t>
            </a:r>
            <a:r>
              <a:rPr lang="es-ES" sz="2400" dirty="0">
                <a:solidFill>
                  <a:srgbClr val="FFFF00"/>
                </a:solidFill>
              </a:rPr>
              <a:t>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rgbClr val="FFFF00"/>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a:t>
            </a:r>
            <a:r>
              <a:rPr lang="es-ES" sz="2400" dirty="0">
                <a:solidFill>
                  <a:srgbClr val="FFFF00"/>
                </a:solidFill>
              </a:rPr>
              <a:t>Entonces Pedro, tomándolo aparte, comenzó a reconvenirle, diciendo: Señor, ten compasión de ti; en ninguna manera esto te acontezca. </a:t>
            </a:r>
            <a:r>
              <a:rPr lang="es-ES" sz="2400" dirty="0">
                <a:solidFill>
                  <a:schemeClr val="bg1"/>
                </a:solidFill>
              </a:rPr>
              <a:t>Pero él, volviéndose, dijo a Pedro: ¡Quítate de delante de mí, Satanás!; me eres tropiezo, porque no pones la mira en las cosas de Dios, sino en las de los hombres.</a:t>
            </a:r>
          </a:p>
        </p:txBody>
      </p:sp>
      <p:sp>
        <p:nvSpPr>
          <p:cNvPr id="10" name="1 CuadroTexto">
            <a:extLst>
              <a:ext uri="{FF2B5EF4-FFF2-40B4-BE49-F238E27FC236}">
                <a16:creationId xmlns:a16="http://schemas.microsoft.com/office/drawing/2014/main" id="{4EFC282D-FEEA-44C2-8172-7987FADC76C1}"/>
              </a:ext>
            </a:extLst>
          </p:cNvPr>
          <p:cNvSpPr txBox="1"/>
          <p:nvPr/>
        </p:nvSpPr>
        <p:spPr>
          <a:xfrm>
            <a:off x="5275582" y="258600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Lucas 24:21</a:t>
            </a:r>
          </a:p>
        </p:txBody>
      </p:sp>
      <p:sp>
        <p:nvSpPr>
          <p:cNvPr id="11" name="2 CuadroTexto">
            <a:extLst>
              <a:ext uri="{FF2B5EF4-FFF2-40B4-BE49-F238E27FC236}">
                <a16:creationId xmlns:a16="http://schemas.microsoft.com/office/drawing/2014/main" id="{A4CAC900-F810-4CBF-A1D1-E13FC085AF67}"/>
              </a:ext>
            </a:extLst>
          </p:cNvPr>
          <p:cNvSpPr txBox="1"/>
          <p:nvPr/>
        </p:nvSpPr>
        <p:spPr>
          <a:xfrm>
            <a:off x="4788024" y="2996952"/>
            <a:ext cx="4362400" cy="1452770"/>
          </a:xfrm>
          <a:prstGeom prst="rect">
            <a:avLst/>
          </a:prstGeom>
          <a:noFill/>
        </p:spPr>
        <p:txBody>
          <a:bodyPr wrap="square" rtlCol="0">
            <a:spAutoFit/>
          </a:bodyPr>
          <a:lstStyle/>
          <a:p>
            <a:pPr algn="ctr">
              <a:lnSpc>
                <a:spcPts val="2100"/>
              </a:lnSpc>
            </a:pPr>
            <a:r>
              <a:rPr lang="es-ES" sz="2400" dirty="0">
                <a:solidFill>
                  <a:schemeClr val="bg1"/>
                </a:solidFill>
              </a:rPr>
              <a:t>Pero nosotros esperábamos que él era el que había de redimir a Israel; y ahora, además de todo esto, hoy es ya el tercer día que esto ha acontecido. </a:t>
            </a:r>
          </a:p>
        </p:txBody>
      </p:sp>
    </p:spTree>
    <p:extLst>
      <p:ext uri="{BB962C8B-B14F-4D97-AF65-F5344CB8AC3E}">
        <p14:creationId xmlns:p14="http://schemas.microsoft.com/office/powerpoint/2010/main" val="234297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a:t>
            </a:r>
            <a:r>
              <a:rPr lang="es-ES" sz="2400" dirty="0">
                <a:solidFill>
                  <a:srgbClr val="FFFF00"/>
                </a:solidFill>
              </a:rPr>
              <a:t>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rgbClr val="FFFF00"/>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a:t>
            </a:r>
            <a:r>
              <a:rPr lang="es-ES" sz="2400" dirty="0">
                <a:solidFill>
                  <a:srgbClr val="FFFF00"/>
                </a:solidFill>
              </a:rPr>
              <a:t>Entonces Pedro, tomándolo aparte, comenzó a reconvenirle, diciendo: Señor, ten compasión de ti; en ninguna manera esto te acontezca.</a:t>
            </a:r>
            <a:r>
              <a:rPr lang="es-ES" sz="2400" dirty="0">
                <a:solidFill>
                  <a:schemeClr val="bg1"/>
                </a:solidFill>
              </a:rPr>
              <a:t> Pero él, volviéndose, dijo a Pedro: ¡Quítate de delante de mí, Satanás!; me eres tropiezo, porque no pones la mira en las cosas de Dios, sino en las de los hombres.</a:t>
            </a:r>
          </a:p>
        </p:txBody>
      </p:sp>
      <p:sp>
        <p:nvSpPr>
          <p:cNvPr id="10" name="1 CuadroTexto">
            <a:extLst>
              <a:ext uri="{FF2B5EF4-FFF2-40B4-BE49-F238E27FC236}">
                <a16:creationId xmlns:a16="http://schemas.microsoft.com/office/drawing/2014/main" id="{4EFC282D-FEEA-44C2-8172-7987FADC76C1}"/>
              </a:ext>
            </a:extLst>
          </p:cNvPr>
          <p:cNvSpPr txBox="1"/>
          <p:nvPr/>
        </p:nvSpPr>
        <p:spPr>
          <a:xfrm>
            <a:off x="5275582" y="258600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Lucas 24:21</a:t>
            </a:r>
          </a:p>
        </p:txBody>
      </p:sp>
      <p:sp>
        <p:nvSpPr>
          <p:cNvPr id="11" name="2 CuadroTexto">
            <a:extLst>
              <a:ext uri="{FF2B5EF4-FFF2-40B4-BE49-F238E27FC236}">
                <a16:creationId xmlns:a16="http://schemas.microsoft.com/office/drawing/2014/main" id="{A4CAC900-F810-4CBF-A1D1-E13FC085AF67}"/>
              </a:ext>
            </a:extLst>
          </p:cNvPr>
          <p:cNvSpPr txBox="1"/>
          <p:nvPr/>
        </p:nvSpPr>
        <p:spPr>
          <a:xfrm>
            <a:off x="4788024" y="2996952"/>
            <a:ext cx="4362400" cy="1452770"/>
          </a:xfrm>
          <a:prstGeom prst="rect">
            <a:avLst/>
          </a:prstGeom>
          <a:noFill/>
        </p:spPr>
        <p:txBody>
          <a:bodyPr wrap="square" rtlCol="0">
            <a:spAutoFit/>
          </a:bodyPr>
          <a:lstStyle/>
          <a:p>
            <a:pPr algn="ctr">
              <a:lnSpc>
                <a:spcPts val="2100"/>
              </a:lnSpc>
            </a:pPr>
            <a:r>
              <a:rPr lang="es-ES" sz="2400" dirty="0">
                <a:solidFill>
                  <a:srgbClr val="FFFF00"/>
                </a:solidFill>
              </a:rPr>
              <a:t>Pero nosotros esperábamos que él era el que había de redimir a Israel;</a:t>
            </a:r>
            <a:r>
              <a:rPr lang="es-ES" sz="2400" dirty="0">
                <a:solidFill>
                  <a:schemeClr val="bg1"/>
                </a:solidFill>
              </a:rPr>
              <a:t> y ahora, además de todo esto, hoy es ya el tercer día que esto ha acontecido. </a:t>
            </a:r>
          </a:p>
        </p:txBody>
      </p:sp>
    </p:spTree>
    <p:extLst>
      <p:ext uri="{BB962C8B-B14F-4D97-AF65-F5344CB8AC3E}">
        <p14:creationId xmlns:p14="http://schemas.microsoft.com/office/powerpoint/2010/main" val="1623445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16" name="1 CuadroTexto">
            <a:extLst>
              <a:ext uri="{FF2B5EF4-FFF2-40B4-BE49-F238E27FC236}">
                <a16:creationId xmlns:a16="http://schemas.microsoft.com/office/drawing/2014/main" id="{6E2CDBD4-A1AA-49ED-AA93-EEFC93800A20}"/>
              </a:ext>
            </a:extLst>
          </p:cNvPr>
          <p:cNvSpPr txBox="1"/>
          <p:nvPr/>
        </p:nvSpPr>
        <p:spPr>
          <a:xfrm>
            <a:off x="1241884" y="4869160"/>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Marcos 9:30-32</a:t>
            </a:r>
          </a:p>
        </p:txBody>
      </p:sp>
      <p:sp>
        <p:nvSpPr>
          <p:cNvPr id="17" name="2 CuadroTexto">
            <a:extLst>
              <a:ext uri="{FF2B5EF4-FFF2-40B4-BE49-F238E27FC236}">
                <a16:creationId xmlns:a16="http://schemas.microsoft.com/office/drawing/2014/main" id="{032092CD-5A50-4FAF-88EE-ECF50127C034}"/>
              </a:ext>
            </a:extLst>
          </p:cNvPr>
          <p:cNvSpPr txBox="1"/>
          <p:nvPr/>
        </p:nvSpPr>
        <p:spPr>
          <a:xfrm>
            <a:off x="35496" y="5371700"/>
            <a:ext cx="9073008" cy="1513684"/>
          </a:xfrm>
          <a:prstGeom prst="rect">
            <a:avLst/>
          </a:prstGeom>
          <a:noFill/>
        </p:spPr>
        <p:txBody>
          <a:bodyPr wrap="square" rtlCol="0">
            <a:spAutoFit/>
          </a:bodyPr>
          <a:lstStyle/>
          <a:p>
            <a:pPr algn="ctr">
              <a:lnSpc>
                <a:spcPts val="2200"/>
              </a:lnSpc>
            </a:pPr>
            <a:r>
              <a:rPr lang="es-ES" sz="2400" dirty="0">
                <a:solidFill>
                  <a:srgbClr val="FFFF00"/>
                </a:solidFill>
              </a:rPr>
              <a:t>Habiendo salido de allí, caminaron por Galilea; y no quería que nadie lo supiese. </a:t>
            </a:r>
            <a:r>
              <a:rPr lang="es-ES" sz="2400" dirty="0">
                <a:solidFill>
                  <a:schemeClr val="bg1"/>
                </a:solidFill>
              </a:rPr>
              <a:t> </a:t>
            </a:r>
            <a:r>
              <a:rPr lang="es-ES" sz="2400" dirty="0">
                <a:solidFill>
                  <a:srgbClr val="00B0F0"/>
                </a:solidFill>
              </a:rPr>
              <a:t>Porque enseñaba a sus discípulos, y les decía: El Hijo del Hombre será entregado en manos de hombres, y le matarán; pero después de muerto, resucitará al tercer día</a:t>
            </a:r>
            <a:r>
              <a:rPr lang="es-ES" sz="2400" dirty="0">
                <a:solidFill>
                  <a:schemeClr val="bg1"/>
                </a:solidFill>
              </a:rPr>
              <a:t>. </a:t>
            </a:r>
            <a:r>
              <a:rPr lang="es-ES" sz="2400" dirty="0">
                <a:solidFill>
                  <a:srgbClr val="FFFF00"/>
                </a:solidFill>
              </a:rPr>
              <a:t>Pero ellos no entendían esta palabra, y tenían miedo de preguntarle.</a:t>
            </a:r>
          </a:p>
        </p:txBody>
      </p:sp>
      <p:sp>
        <p:nvSpPr>
          <p:cNvPr id="6" name="1 CuadroTexto">
            <a:extLst>
              <a:ext uri="{FF2B5EF4-FFF2-40B4-BE49-F238E27FC236}">
                <a16:creationId xmlns:a16="http://schemas.microsoft.com/office/drawing/2014/main" id="{797479B4-EF1F-4237-BF99-C00D8DBD6E96}"/>
              </a:ext>
            </a:extLst>
          </p:cNvPr>
          <p:cNvSpPr txBox="1"/>
          <p:nvPr/>
        </p:nvSpPr>
        <p:spPr>
          <a:xfrm>
            <a:off x="683568" y="2666737"/>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Mateo 17:22, 23</a:t>
            </a:r>
          </a:p>
        </p:txBody>
      </p:sp>
      <p:sp>
        <p:nvSpPr>
          <p:cNvPr id="7" name="2 CuadroTexto">
            <a:extLst>
              <a:ext uri="{FF2B5EF4-FFF2-40B4-BE49-F238E27FC236}">
                <a16:creationId xmlns:a16="http://schemas.microsoft.com/office/drawing/2014/main" id="{182EEA7D-2ADF-4445-A204-C86894EB5557}"/>
              </a:ext>
            </a:extLst>
          </p:cNvPr>
          <p:cNvSpPr txBox="1"/>
          <p:nvPr/>
        </p:nvSpPr>
        <p:spPr>
          <a:xfrm>
            <a:off x="70790" y="3145355"/>
            <a:ext cx="4536504" cy="1795813"/>
          </a:xfrm>
          <a:prstGeom prst="rect">
            <a:avLst/>
          </a:prstGeom>
          <a:noFill/>
        </p:spPr>
        <p:txBody>
          <a:bodyPr wrap="square" rtlCol="0">
            <a:spAutoFit/>
          </a:bodyPr>
          <a:lstStyle/>
          <a:p>
            <a:pPr algn="ctr">
              <a:lnSpc>
                <a:spcPts val="2200"/>
              </a:lnSpc>
            </a:pPr>
            <a:r>
              <a:rPr lang="es-ES" sz="2400" dirty="0">
                <a:solidFill>
                  <a:srgbClr val="FFFF00"/>
                </a:solidFill>
              </a:rPr>
              <a:t>Estando ellos en Galilea, Jesús les dijo</a:t>
            </a:r>
            <a:r>
              <a:rPr lang="es-ES" sz="2400" dirty="0">
                <a:solidFill>
                  <a:schemeClr val="bg1"/>
                </a:solidFill>
              </a:rPr>
              <a:t>: </a:t>
            </a:r>
            <a:r>
              <a:rPr lang="es-ES" sz="2400" dirty="0">
                <a:solidFill>
                  <a:srgbClr val="00B0F0"/>
                </a:solidFill>
              </a:rPr>
              <a:t>El Hijo del Hombre será entregado en manos de hombres, y le matarán; mas al tercer día resucitará. </a:t>
            </a:r>
            <a:r>
              <a:rPr lang="es-ES" sz="2400" dirty="0">
                <a:solidFill>
                  <a:srgbClr val="FFFF00"/>
                </a:solidFill>
              </a:rPr>
              <a:t>Y ellos se entristecieron en gran manera.</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16:21-23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0" y="435003"/>
            <a:ext cx="9108504" cy="2360070"/>
          </a:xfrm>
          <a:prstGeom prst="rect">
            <a:avLst/>
          </a:prstGeom>
          <a:noFill/>
        </p:spPr>
        <p:txBody>
          <a:bodyPr wrap="square" rtlCol="0">
            <a:spAutoFit/>
          </a:bodyPr>
          <a:lstStyle/>
          <a:p>
            <a:pPr algn="ctr">
              <a:lnSpc>
                <a:spcPts val="2200"/>
              </a:lnSpc>
            </a:pPr>
            <a:r>
              <a:rPr lang="es-ES" sz="2400" dirty="0">
                <a:solidFill>
                  <a:srgbClr val="00B0F0"/>
                </a:solidFill>
              </a:rPr>
              <a:t>Desde entonces comenzó Jesús a declarar a sus discípulos que le era necesario ir a Jerusalén y padecer mucho de los ancianos, de los principales sacerdotes y de los escribas; y ser muerto, y resucitar al tercer día.</a:t>
            </a:r>
            <a:r>
              <a:rPr lang="es-ES" sz="2400" dirty="0">
                <a:solidFill>
                  <a:schemeClr val="bg1"/>
                </a:solidFill>
              </a:rPr>
              <a:t> </a:t>
            </a:r>
            <a:r>
              <a:rPr lang="es-ES" sz="2400" dirty="0">
                <a:solidFill>
                  <a:srgbClr val="FFFF00"/>
                </a:solidFill>
              </a:rPr>
              <a:t>Entonces Pedro, tomándolo aparte, comenzó a reconvenirle, diciendo: Señor, ten compasión de ti; en ninguna manera esto te acontezca.</a:t>
            </a:r>
            <a:r>
              <a:rPr lang="es-ES" sz="2400" dirty="0">
                <a:solidFill>
                  <a:schemeClr val="bg1"/>
                </a:solidFill>
              </a:rPr>
              <a:t> </a:t>
            </a:r>
            <a:r>
              <a:rPr lang="es-ES" sz="2400" dirty="0">
                <a:solidFill>
                  <a:srgbClr val="00B0F0"/>
                </a:solidFill>
              </a:rPr>
              <a:t>Pero él, volviéndose, dijo a Pedro: ¡Quítate de delante de mí, Satanás!; me eres tropiezo, porque </a:t>
            </a:r>
            <a:r>
              <a:rPr lang="es-ES" sz="2400" u="sng" dirty="0">
                <a:solidFill>
                  <a:srgbClr val="00B0F0"/>
                </a:solidFill>
              </a:rPr>
              <a:t>no pones la mira en las cosas de Dios, sino en las de los hombres</a:t>
            </a:r>
            <a:r>
              <a:rPr lang="es-ES" sz="2400" dirty="0">
                <a:solidFill>
                  <a:srgbClr val="00B0F0"/>
                </a:solidFill>
              </a:rPr>
              <a:t>.</a:t>
            </a:r>
          </a:p>
        </p:txBody>
      </p:sp>
      <p:sp>
        <p:nvSpPr>
          <p:cNvPr id="10" name="1 CuadroTexto">
            <a:extLst>
              <a:ext uri="{FF2B5EF4-FFF2-40B4-BE49-F238E27FC236}">
                <a16:creationId xmlns:a16="http://schemas.microsoft.com/office/drawing/2014/main" id="{4EFC282D-FEEA-44C2-8172-7987FADC76C1}"/>
              </a:ext>
            </a:extLst>
          </p:cNvPr>
          <p:cNvSpPr txBox="1"/>
          <p:nvPr/>
        </p:nvSpPr>
        <p:spPr>
          <a:xfrm>
            <a:off x="5275582" y="2586006"/>
            <a:ext cx="331236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Lucas 24:21</a:t>
            </a:r>
          </a:p>
        </p:txBody>
      </p:sp>
      <p:sp>
        <p:nvSpPr>
          <p:cNvPr id="11" name="2 CuadroTexto">
            <a:extLst>
              <a:ext uri="{FF2B5EF4-FFF2-40B4-BE49-F238E27FC236}">
                <a16:creationId xmlns:a16="http://schemas.microsoft.com/office/drawing/2014/main" id="{A4CAC900-F810-4CBF-A1D1-E13FC085AF67}"/>
              </a:ext>
            </a:extLst>
          </p:cNvPr>
          <p:cNvSpPr txBox="1"/>
          <p:nvPr/>
        </p:nvSpPr>
        <p:spPr>
          <a:xfrm>
            <a:off x="4788024" y="2996952"/>
            <a:ext cx="4362400" cy="1452770"/>
          </a:xfrm>
          <a:prstGeom prst="rect">
            <a:avLst/>
          </a:prstGeom>
          <a:noFill/>
        </p:spPr>
        <p:txBody>
          <a:bodyPr wrap="square" rtlCol="0">
            <a:spAutoFit/>
          </a:bodyPr>
          <a:lstStyle/>
          <a:p>
            <a:pPr algn="ctr">
              <a:lnSpc>
                <a:spcPts val="2100"/>
              </a:lnSpc>
            </a:pPr>
            <a:r>
              <a:rPr lang="es-ES" sz="2400" dirty="0">
                <a:solidFill>
                  <a:srgbClr val="FFFF00"/>
                </a:solidFill>
              </a:rPr>
              <a:t>Pero nosotros esperábamos que él era el que había de redimir a Israel;</a:t>
            </a:r>
            <a:r>
              <a:rPr lang="es-ES" sz="2400" dirty="0">
                <a:solidFill>
                  <a:schemeClr val="bg1"/>
                </a:solidFill>
              </a:rPr>
              <a:t> y ahora, además de todo esto, hoy es ya el tercer día que esto ha acontecido. </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Tree>
    <p:extLst>
      <p:ext uri="{BB962C8B-B14F-4D97-AF65-F5344CB8AC3E}">
        <p14:creationId xmlns:p14="http://schemas.microsoft.com/office/powerpoint/2010/main" val="2281059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chemeClr val="bg1"/>
                </a:solidFill>
              </a:rPr>
              <a:t>Cuando Jesús hubo tomado el vinagre, dijo: Consumado es. 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Tree>
    <p:extLst>
      <p:ext uri="{BB962C8B-B14F-4D97-AF65-F5344CB8AC3E}">
        <p14:creationId xmlns:p14="http://schemas.microsoft.com/office/powerpoint/2010/main" val="2849462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chemeClr val="bg1"/>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Tree>
    <p:extLst>
      <p:ext uri="{BB962C8B-B14F-4D97-AF65-F5344CB8AC3E}">
        <p14:creationId xmlns:p14="http://schemas.microsoft.com/office/powerpoint/2010/main" val="113009086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chemeClr val="bg1"/>
                </a:solidFill>
              </a:rPr>
              <a:t>Y los que pasaban le injuriaban, meneando la cabeza, y diciendo: Tú que derribas el templo, y en tres días lo reedificas, sálvate a ti mismo; si eres Hijo de Dios, desciende de la cruz. De esta manera también los principales sacerdotes, escarneciéndole con los escribas y los fariseos y los ancianos, decían: A otros salvó, a sí mismo no se puede salvar; si es el Rey de Israel, descienda ahora de la cruz, y creeremos en él. </a:t>
            </a:r>
          </a:p>
        </p:txBody>
      </p:sp>
    </p:spTree>
    <p:extLst>
      <p:ext uri="{BB962C8B-B14F-4D97-AF65-F5344CB8AC3E}">
        <p14:creationId xmlns:p14="http://schemas.microsoft.com/office/powerpoint/2010/main" val="2656613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chemeClr val="bg1"/>
                </a:solidFill>
              </a:rPr>
              <a:t>Tú que derribas el templo, y en tres días lo reedificas, sálvate a ti mismo; si eres Hijo de Dios, desciende de la cruz. De esta manera también los principales sacerdotes, escarneciéndole con los escribas y los fariseos y los ancianos, decían: A otros salvó, a sí mismo no se puede salvar; si es el Rey de Israel, descienda ahora de la cruz, y creeremos en él. </a:t>
            </a:r>
          </a:p>
        </p:txBody>
      </p:sp>
    </p:spTree>
    <p:extLst>
      <p:ext uri="{BB962C8B-B14F-4D97-AF65-F5344CB8AC3E}">
        <p14:creationId xmlns:p14="http://schemas.microsoft.com/office/powerpoint/2010/main" val="371816854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si eres Hijo de Dios, desciende de la cruz. De esta manera también los principales sacerdotes, escarneciéndole con los escribas y los fariseos y los ancianos, decían: A otros salvó, a sí mismo no se puede salvar; si es el Rey de Israel, descienda ahora de la cruz, y creeremos en él. </a:t>
            </a:r>
          </a:p>
        </p:txBody>
      </p:sp>
    </p:spTree>
    <p:extLst>
      <p:ext uri="{BB962C8B-B14F-4D97-AF65-F5344CB8AC3E}">
        <p14:creationId xmlns:p14="http://schemas.microsoft.com/office/powerpoint/2010/main" val="137296093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De esta manera también los principales sacerdotes, escarneciéndole con los escribas y los fariseos y los ancianos, decían: A otros salvó, a sí mismo no se puede salvar; si es el Rey de Israel, descienda ahora de la cruz, y creeremos en él. </a:t>
            </a:r>
          </a:p>
        </p:txBody>
      </p:sp>
    </p:spTree>
    <p:extLst>
      <p:ext uri="{BB962C8B-B14F-4D97-AF65-F5344CB8AC3E}">
        <p14:creationId xmlns:p14="http://schemas.microsoft.com/office/powerpoint/2010/main" val="253771414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 otros salvó, a sí mismo no se puede salvar; si es el Rey de Israel, descienda ahora de la cruz, y creeremos en él. </a:t>
            </a:r>
          </a:p>
        </p:txBody>
      </p:sp>
    </p:spTree>
    <p:extLst>
      <p:ext uri="{BB962C8B-B14F-4D97-AF65-F5344CB8AC3E}">
        <p14:creationId xmlns:p14="http://schemas.microsoft.com/office/powerpoint/2010/main" val="116011268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si es el Rey de Israel, descienda ahora de la cruz, y creeremos en él. </a:t>
            </a:r>
          </a:p>
        </p:txBody>
      </p:sp>
    </p:spTree>
    <p:extLst>
      <p:ext uri="{BB962C8B-B14F-4D97-AF65-F5344CB8AC3E}">
        <p14:creationId xmlns:p14="http://schemas.microsoft.com/office/powerpoint/2010/main" val="241493533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chemeClr val="bg1"/>
                </a:solidFill>
              </a:rPr>
              <a:t>Jesús les dijo: Mi comida es que haga la voluntad del que me envió, y que acabe su obra. </a:t>
            </a:r>
          </a:p>
        </p:txBody>
      </p:sp>
    </p:spTree>
    <p:extLst>
      <p:ext uri="{BB962C8B-B14F-4D97-AF65-F5344CB8AC3E}">
        <p14:creationId xmlns:p14="http://schemas.microsoft.com/office/powerpoint/2010/main" val="12928543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y que acabe su obra. </a:t>
            </a:r>
          </a:p>
        </p:txBody>
      </p:sp>
    </p:spTree>
    <p:extLst>
      <p:ext uri="{BB962C8B-B14F-4D97-AF65-F5344CB8AC3E}">
        <p14:creationId xmlns:p14="http://schemas.microsoft.com/office/powerpoint/2010/main" val="198526966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chemeClr val="bg1"/>
                </a:solidFill>
              </a:rPr>
              <a:t>Y esta es la voluntad del que me ha enviado: Que todo aquel que ve al Hijo, y cree en él, tenga vida eterna; y yo le resucitaré en el día postrero.</a:t>
            </a:r>
          </a:p>
        </p:txBody>
      </p:sp>
    </p:spTree>
    <p:extLst>
      <p:ext uri="{BB962C8B-B14F-4D97-AF65-F5344CB8AC3E}">
        <p14:creationId xmlns:p14="http://schemas.microsoft.com/office/powerpoint/2010/main" val="3685341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chemeClr val="bg1"/>
                </a:solidFill>
              </a:rPr>
              <a:t>Que todo aquel que ve al Hijo, y cree en él, tenga vida eterna; y yo le resucitaré en el día postrero.</a:t>
            </a:r>
          </a:p>
        </p:txBody>
      </p:sp>
    </p:spTree>
    <p:extLst>
      <p:ext uri="{BB962C8B-B14F-4D97-AF65-F5344CB8AC3E}">
        <p14:creationId xmlns:p14="http://schemas.microsoft.com/office/powerpoint/2010/main" val="421805023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y yo le resucitaré en el día postrero.</a:t>
            </a:r>
          </a:p>
        </p:txBody>
      </p:sp>
    </p:spTree>
    <p:extLst>
      <p:ext uri="{BB962C8B-B14F-4D97-AF65-F5344CB8AC3E}">
        <p14:creationId xmlns:p14="http://schemas.microsoft.com/office/powerpoint/2010/main" val="2527082118"/>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chemeClr val="bg1"/>
                </a:solidFill>
              </a:rPr>
              <a:t>Porque el Hijo del Hombre ha venido para salvar lo que se había perdido.</a:t>
            </a:r>
          </a:p>
        </p:txBody>
      </p:sp>
    </p:spTree>
    <p:extLst>
      <p:ext uri="{BB962C8B-B14F-4D97-AF65-F5344CB8AC3E}">
        <p14:creationId xmlns:p14="http://schemas.microsoft.com/office/powerpoint/2010/main" val="4128473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755576"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27:39-42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9636" y="1438997"/>
            <a:ext cx="4581636" cy="3934219"/>
          </a:xfrm>
          <a:prstGeom prst="rect">
            <a:avLst/>
          </a:prstGeom>
          <a:noFill/>
        </p:spPr>
        <p:txBody>
          <a:bodyPr wrap="square" rtlCol="0">
            <a:spAutoFit/>
          </a:bodyPr>
          <a:lstStyle/>
          <a:p>
            <a:pPr algn="ctr">
              <a:lnSpc>
                <a:spcPts val="2300"/>
              </a:lnSpc>
            </a:pPr>
            <a:r>
              <a:rPr lang="es-ES" sz="2400" dirty="0">
                <a:solidFill>
                  <a:srgbClr val="FFFF00"/>
                </a:solidFill>
              </a:rPr>
              <a:t>Y los que pasaban le injuriaban, meneando la cabeza, y diciendo: </a:t>
            </a:r>
            <a:r>
              <a:rPr lang="es-ES" sz="2400" dirty="0">
                <a:solidFill>
                  <a:srgbClr val="00B0F0"/>
                </a:solidFill>
              </a:rPr>
              <a:t>Tú que derribas el templo, y en tres días lo reedificas, </a:t>
            </a:r>
            <a:r>
              <a:rPr lang="es-ES" sz="2400" u="sng" dirty="0">
                <a:solidFill>
                  <a:srgbClr val="00B0F0"/>
                </a:solidFill>
              </a:rPr>
              <a:t>sálvate a ti mismo</a:t>
            </a:r>
            <a:r>
              <a:rPr lang="es-ES" sz="2400" dirty="0">
                <a:solidFill>
                  <a:srgbClr val="00B0F0"/>
                </a:solidFill>
              </a:rPr>
              <a:t>;</a:t>
            </a:r>
            <a:r>
              <a:rPr lang="es-ES" sz="2400" dirty="0">
                <a:solidFill>
                  <a:schemeClr val="bg1"/>
                </a:solidFill>
              </a:rPr>
              <a:t> </a:t>
            </a:r>
            <a:r>
              <a:rPr lang="es-ES" sz="2400" dirty="0">
                <a:solidFill>
                  <a:srgbClr val="FFFF00"/>
                </a:solidFill>
              </a:rPr>
              <a:t>si eres Hijo de Dios, desciende de la cruz.</a:t>
            </a:r>
            <a:r>
              <a:rPr lang="es-ES" sz="2400" dirty="0">
                <a:solidFill>
                  <a:schemeClr val="bg1"/>
                </a:solidFill>
              </a:rPr>
              <a:t> </a:t>
            </a:r>
            <a:r>
              <a:rPr lang="es-ES" sz="2400" dirty="0">
                <a:solidFill>
                  <a:srgbClr val="00B0F0"/>
                </a:solidFill>
              </a:rPr>
              <a:t>De esta manera también los principales sacerdotes, escarneciéndole con los escribas y los fariseos y los ancianos, decían:</a:t>
            </a:r>
            <a:r>
              <a:rPr lang="es-ES" sz="2400" dirty="0">
                <a:solidFill>
                  <a:schemeClr val="bg1"/>
                </a:solidFill>
              </a:rPr>
              <a:t> </a:t>
            </a:r>
            <a:r>
              <a:rPr lang="es-ES" sz="2400" dirty="0">
                <a:solidFill>
                  <a:srgbClr val="FFFF00"/>
                </a:solidFill>
              </a:rPr>
              <a:t>A otros salvó, a sí mismo no se puede salvar</a:t>
            </a:r>
            <a:r>
              <a:rPr lang="es-ES" sz="2400" dirty="0">
                <a:solidFill>
                  <a:schemeClr val="bg1"/>
                </a:solidFill>
              </a:rPr>
              <a:t>; </a:t>
            </a:r>
            <a:r>
              <a:rPr lang="es-ES" sz="2400" dirty="0">
                <a:solidFill>
                  <a:srgbClr val="00B0F0"/>
                </a:solidFill>
              </a:rPr>
              <a:t>si es el Rey de Israel, descienda ahora de la cruz, y creeremos en él. </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rgbClr val="FFFF00"/>
                </a:solidFill>
              </a:rPr>
              <a:t>Porque el Hijo del Hombre ha venido para salvar lo que se había perdido.</a:t>
            </a:r>
          </a:p>
        </p:txBody>
      </p:sp>
    </p:spTree>
    <p:extLst>
      <p:ext uri="{BB962C8B-B14F-4D97-AF65-F5344CB8AC3E}">
        <p14:creationId xmlns:p14="http://schemas.microsoft.com/office/powerpoint/2010/main" val="863618357"/>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899592"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7:10-12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107504" y="1466848"/>
            <a:ext cx="4536504" cy="4229171"/>
          </a:xfrm>
          <a:prstGeom prst="rect">
            <a:avLst/>
          </a:prstGeom>
          <a:noFill/>
        </p:spPr>
        <p:txBody>
          <a:bodyPr wrap="square" rtlCol="0">
            <a:spAutoFit/>
          </a:bodyPr>
          <a:lstStyle/>
          <a:p>
            <a:pPr algn="ctr">
              <a:lnSpc>
                <a:spcPts val="2300"/>
              </a:lnSpc>
            </a:pPr>
            <a:r>
              <a:rPr lang="es-ES" sz="2400" dirty="0">
                <a:solidFill>
                  <a:schemeClr val="bg1"/>
                </a:solidFill>
              </a:rPr>
              <a:t>Y clamaban a gran voz, diciendo: La salvación pertenece a nuestro Dios que está sentado en el trono, y al Cordero. Y todos los ángeles estaban en pie alrededor del trono, y de los ancianos y de los cuatro seres vivientes; y se postraron sobre sus rostros delante del trono, y adoraron a Dios, diciendo: Amén. La bendición y la gloria y la sabiduría y la acción de gracias y la honra y el poder y la fortaleza, sean a nuestro Dios por los siglos de los siglos. Amén.</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rgbClr val="FFFF00"/>
                </a:solidFill>
              </a:rPr>
              <a:t>Porque el Hijo del Hombre ha venido para salvar lo que se había perdido.</a:t>
            </a:r>
          </a:p>
        </p:txBody>
      </p:sp>
    </p:spTree>
    <p:extLst>
      <p:ext uri="{BB962C8B-B14F-4D97-AF65-F5344CB8AC3E}">
        <p14:creationId xmlns:p14="http://schemas.microsoft.com/office/powerpoint/2010/main" val="4085587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899592"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7:10-12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107504" y="1466848"/>
            <a:ext cx="4536504" cy="4229171"/>
          </a:xfrm>
          <a:prstGeom prst="rect">
            <a:avLst/>
          </a:prstGeom>
          <a:noFill/>
        </p:spPr>
        <p:txBody>
          <a:bodyPr wrap="square" rtlCol="0">
            <a:spAutoFit/>
          </a:bodyPr>
          <a:lstStyle/>
          <a:p>
            <a:pPr algn="ctr">
              <a:lnSpc>
                <a:spcPts val="2300"/>
              </a:lnSpc>
            </a:pPr>
            <a:r>
              <a:rPr lang="es-ES" sz="2400" dirty="0">
                <a:solidFill>
                  <a:srgbClr val="FFFF00"/>
                </a:solidFill>
              </a:rPr>
              <a:t>Y clamaban a gran voz, diciendo: La salvación pertenece a nuestro Dios que está sentado en el trono, y al Cordero.</a:t>
            </a:r>
            <a:r>
              <a:rPr lang="es-ES" sz="2400" dirty="0">
                <a:solidFill>
                  <a:schemeClr val="bg1"/>
                </a:solidFill>
              </a:rPr>
              <a:t> Y todos los ángeles estaban en pie alrededor del trono, y de los ancianos y de los cuatro seres vivientes; y se postraron sobre sus rostros delante del trono, y adoraron a Dios, diciendo: Amén. La bendición y la gloria y la sabiduría y la acción de gracias y la honra y el poder y la fortaleza, sean a nuestro Dios por los siglos de los siglos. Amén.</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rgbClr val="FFFF00"/>
                </a:solidFill>
              </a:rPr>
              <a:t>Porque el Hijo del Hombre ha venido para salvar lo que se había perdido.</a:t>
            </a:r>
          </a:p>
        </p:txBody>
      </p:sp>
    </p:spTree>
    <p:extLst>
      <p:ext uri="{BB962C8B-B14F-4D97-AF65-F5344CB8AC3E}">
        <p14:creationId xmlns:p14="http://schemas.microsoft.com/office/powerpoint/2010/main" val="82271735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899592"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7:10-12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107504" y="1466848"/>
            <a:ext cx="4536504" cy="4229171"/>
          </a:xfrm>
          <a:prstGeom prst="rect">
            <a:avLst/>
          </a:prstGeom>
          <a:noFill/>
        </p:spPr>
        <p:txBody>
          <a:bodyPr wrap="square" rtlCol="0">
            <a:spAutoFit/>
          </a:bodyPr>
          <a:lstStyle/>
          <a:p>
            <a:pPr algn="ctr">
              <a:lnSpc>
                <a:spcPts val="2300"/>
              </a:lnSpc>
            </a:pPr>
            <a:r>
              <a:rPr lang="es-ES" sz="2400" dirty="0">
                <a:solidFill>
                  <a:srgbClr val="FFFF00"/>
                </a:solidFill>
              </a:rPr>
              <a:t>Y clamaban a gran voz, diciendo: La salvación pertenece a nuestro Dios que está sentado en el trono, y al Cordero.</a:t>
            </a:r>
            <a:r>
              <a:rPr lang="es-ES" sz="2400" dirty="0">
                <a:solidFill>
                  <a:schemeClr val="bg1"/>
                </a:solidFill>
              </a:rPr>
              <a:t> </a:t>
            </a:r>
            <a:r>
              <a:rPr lang="es-ES" sz="2400" dirty="0">
                <a:solidFill>
                  <a:srgbClr val="00B0F0"/>
                </a:solidFill>
              </a:rPr>
              <a:t>Y todos los ángeles estaban en pie alrededor del trono, y de los ancianos y de los cuatro seres vivientes; </a:t>
            </a:r>
            <a:r>
              <a:rPr lang="es-ES" sz="2400" dirty="0">
                <a:solidFill>
                  <a:schemeClr val="bg1"/>
                </a:solidFill>
              </a:rPr>
              <a:t>y se postraron sobre sus rostros delante del trono, y adoraron a Dios, diciendo: Amén. La bendición y la gloria y la sabiduría y la acción de gracias y la honra y el poder y la fortaleza, sean a nuestro Dios por los siglos de los siglos. Amén.</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rgbClr val="FFFF00"/>
                </a:solidFill>
              </a:rPr>
              <a:t>Porque el Hijo del Hombre ha venido para salvar lo que se había perdido.</a:t>
            </a:r>
          </a:p>
        </p:txBody>
      </p:sp>
    </p:spTree>
    <p:extLst>
      <p:ext uri="{BB962C8B-B14F-4D97-AF65-F5344CB8AC3E}">
        <p14:creationId xmlns:p14="http://schemas.microsoft.com/office/powerpoint/2010/main" val="277620367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19:30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827584" y="435003"/>
            <a:ext cx="7704856" cy="689741"/>
          </a:xfrm>
          <a:prstGeom prst="rect">
            <a:avLst/>
          </a:prstGeom>
          <a:noFill/>
        </p:spPr>
        <p:txBody>
          <a:bodyPr wrap="square" rtlCol="0">
            <a:spAutoFit/>
          </a:bodyPr>
          <a:lstStyle/>
          <a:p>
            <a:pPr algn="ctr">
              <a:lnSpc>
                <a:spcPts val="2300"/>
              </a:lnSpc>
            </a:pPr>
            <a:r>
              <a:rPr lang="es-ES" sz="2400" dirty="0">
                <a:solidFill>
                  <a:srgbClr val="FFFF00"/>
                </a:solidFill>
              </a:rPr>
              <a:t>Cuando Jesús hubo tomado el vinagre, dijo: </a:t>
            </a:r>
            <a:r>
              <a:rPr lang="es-ES" sz="2400" u="sng" dirty="0">
                <a:solidFill>
                  <a:srgbClr val="FFFF00"/>
                </a:solidFill>
              </a:rPr>
              <a:t>Consumado es</a:t>
            </a:r>
            <a:r>
              <a:rPr lang="es-ES" sz="2400" dirty="0">
                <a:solidFill>
                  <a:srgbClr val="FFFF00"/>
                </a:solidFill>
              </a:rPr>
              <a:t>. </a:t>
            </a:r>
            <a:r>
              <a:rPr lang="es-ES" sz="2400" dirty="0">
                <a:solidFill>
                  <a:srgbClr val="00B0F0"/>
                </a:solidFill>
              </a:rPr>
              <a:t>Y habiendo inclinado la cabeza, entregó el espíritu.</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7" name="1 CuadroTexto">
            <a:extLst>
              <a:ext uri="{FF2B5EF4-FFF2-40B4-BE49-F238E27FC236}">
                <a16:creationId xmlns:a16="http://schemas.microsoft.com/office/drawing/2014/main" id="{7B970588-E243-4EF6-AB8D-D63DD3B74254}"/>
              </a:ext>
            </a:extLst>
          </p:cNvPr>
          <p:cNvSpPr txBox="1"/>
          <p:nvPr/>
        </p:nvSpPr>
        <p:spPr>
          <a:xfrm>
            <a:off x="899592" y="980499"/>
            <a:ext cx="309634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7:10-12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9B4AF871-1557-491F-9767-5F6315CE9DD0}"/>
              </a:ext>
            </a:extLst>
          </p:cNvPr>
          <p:cNvSpPr txBox="1"/>
          <p:nvPr/>
        </p:nvSpPr>
        <p:spPr>
          <a:xfrm>
            <a:off x="107504" y="1466848"/>
            <a:ext cx="4536504" cy="4229171"/>
          </a:xfrm>
          <a:prstGeom prst="rect">
            <a:avLst/>
          </a:prstGeom>
          <a:noFill/>
        </p:spPr>
        <p:txBody>
          <a:bodyPr wrap="square" rtlCol="0">
            <a:spAutoFit/>
          </a:bodyPr>
          <a:lstStyle/>
          <a:p>
            <a:pPr algn="ctr">
              <a:lnSpc>
                <a:spcPts val="2300"/>
              </a:lnSpc>
            </a:pPr>
            <a:r>
              <a:rPr lang="es-ES" sz="2400" dirty="0">
                <a:solidFill>
                  <a:srgbClr val="FFFF00"/>
                </a:solidFill>
              </a:rPr>
              <a:t>Y clamaban a gran voz, diciendo: La salvación pertenece a nuestro Dios que está sentado en el trono, y al Cordero.</a:t>
            </a:r>
            <a:r>
              <a:rPr lang="es-ES" sz="2400" dirty="0">
                <a:solidFill>
                  <a:schemeClr val="bg1"/>
                </a:solidFill>
              </a:rPr>
              <a:t> </a:t>
            </a:r>
            <a:r>
              <a:rPr lang="es-ES" sz="2400" dirty="0">
                <a:solidFill>
                  <a:srgbClr val="00B0F0"/>
                </a:solidFill>
              </a:rPr>
              <a:t>Y todos los ángeles estaban en pie alrededor del trono, y de los ancianos y de los cuatro seres vivientes; </a:t>
            </a:r>
            <a:r>
              <a:rPr lang="es-ES" sz="2400" dirty="0">
                <a:solidFill>
                  <a:srgbClr val="FFFF00"/>
                </a:solidFill>
              </a:rPr>
              <a:t>y se postraron sobre sus rostros delante del trono, y adoraron a Dios, diciendo: Amén. La bendición y la gloria y la sabiduría y la acción de gracias y la honra y el poder y la fortaleza, sean a nuestro Dios por los siglos de los siglos. Amén.</a:t>
            </a:r>
          </a:p>
        </p:txBody>
      </p:sp>
      <p:sp>
        <p:nvSpPr>
          <p:cNvPr id="11" name="1 CuadroTexto">
            <a:extLst>
              <a:ext uri="{FF2B5EF4-FFF2-40B4-BE49-F238E27FC236}">
                <a16:creationId xmlns:a16="http://schemas.microsoft.com/office/drawing/2014/main" id="{59D761F6-3F61-4443-82DA-70C28AFB2FC7}"/>
              </a:ext>
            </a:extLst>
          </p:cNvPr>
          <p:cNvSpPr txBox="1"/>
          <p:nvPr/>
        </p:nvSpPr>
        <p:spPr>
          <a:xfrm>
            <a:off x="5436096" y="1074802"/>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4BBE5B4B-97AF-4356-8491-EED8C8DD1DD7}"/>
              </a:ext>
            </a:extLst>
          </p:cNvPr>
          <p:cNvSpPr txBox="1"/>
          <p:nvPr/>
        </p:nvSpPr>
        <p:spPr>
          <a:xfrm>
            <a:off x="4932040" y="1573290"/>
            <a:ext cx="4104456" cy="984693"/>
          </a:xfrm>
          <a:prstGeom prst="rect">
            <a:avLst/>
          </a:prstGeom>
          <a:noFill/>
        </p:spPr>
        <p:txBody>
          <a:bodyPr wrap="square" rtlCol="0">
            <a:spAutoFit/>
          </a:bodyPr>
          <a:lstStyle/>
          <a:p>
            <a:pPr algn="ctr">
              <a:lnSpc>
                <a:spcPts val="2300"/>
              </a:lnSpc>
            </a:pPr>
            <a:r>
              <a:rPr lang="es-ES" sz="2400" dirty="0">
                <a:solidFill>
                  <a:srgbClr val="FFFF00"/>
                </a:solidFill>
              </a:rPr>
              <a:t>Jesús les dijo: Mi comida es que haga la voluntad del que me envió,</a:t>
            </a:r>
            <a:r>
              <a:rPr lang="es-ES" sz="2400" dirty="0">
                <a:solidFill>
                  <a:schemeClr val="bg1"/>
                </a:solidFill>
              </a:rPr>
              <a:t> </a:t>
            </a:r>
            <a:r>
              <a:rPr lang="es-ES" sz="2400" dirty="0">
                <a:solidFill>
                  <a:srgbClr val="00B0F0"/>
                </a:solidFill>
              </a:rPr>
              <a:t>y que acabe su obra. </a:t>
            </a:r>
          </a:p>
        </p:txBody>
      </p:sp>
      <p:sp>
        <p:nvSpPr>
          <p:cNvPr id="14" name="1 CuadroTexto">
            <a:extLst>
              <a:ext uri="{FF2B5EF4-FFF2-40B4-BE49-F238E27FC236}">
                <a16:creationId xmlns:a16="http://schemas.microsoft.com/office/drawing/2014/main" id="{7D4588C0-5557-4A5F-8031-94704C45D8BA}"/>
              </a:ext>
            </a:extLst>
          </p:cNvPr>
          <p:cNvSpPr txBox="1"/>
          <p:nvPr/>
        </p:nvSpPr>
        <p:spPr>
          <a:xfrm>
            <a:off x="2987824" y="553043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6:40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FCD6819-75C8-4945-B4DC-658456FEE3F9}"/>
              </a:ext>
            </a:extLst>
          </p:cNvPr>
          <p:cNvSpPr txBox="1"/>
          <p:nvPr/>
        </p:nvSpPr>
        <p:spPr>
          <a:xfrm>
            <a:off x="36512" y="6051627"/>
            <a:ext cx="9144000" cy="689741"/>
          </a:xfrm>
          <a:prstGeom prst="rect">
            <a:avLst/>
          </a:prstGeom>
          <a:noFill/>
        </p:spPr>
        <p:txBody>
          <a:bodyPr wrap="square" rtlCol="0">
            <a:spAutoFit/>
          </a:bodyPr>
          <a:lstStyle/>
          <a:p>
            <a:pPr algn="ctr">
              <a:lnSpc>
                <a:spcPts val="2300"/>
              </a:lnSpc>
            </a:pPr>
            <a:r>
              <a:rPr lang="es-ES" sz="2400" dirty="0">
                <a:solidFill>
                  <a:srgbClr val="FFFF00"/>
                </a:solidFill>
              </a:rPr>
              <a:t>Y esta es la voluntad del que me ha enviado: </a:t>
            </a:r>
            <a:r>
              <a:rPr lang="es-ES" sz="2400" dirty="0">
                <a:solidFill>
                  <a:srgbClr val="00B0F0"/>
                </a:solidFill>
              </a:rPr>
              <a:t>Que todo aquel que ve al Hijo, y </a:t>
            </a:r>
            <a:r>
              <a:rPr lang="es-ES" sz="2400" u="sng" dirty="0">
                <a:solidFill>
                  <a:srgbClr val="00B0F0"/>
                </a:solidFill>
              </a:rPr>
              <a:t>cree en él, tenga vida eterna</a:t>
            </a:r>
            <a:r>
              <a:rPr lang="es-ES" sz="2400" dirty="0">
                <a:solidFill>
                  <a:srgbClr val="00B0F0"/>
                </a:solidFill>
              </a:rPr>
              <a:t>;</a:t>
            </a:r>
            <a:r>
              <a:rPr lang="es-ES" sz="2400" dirty="0">
                <a:solidFill>
                  <a:schemeClr val="bg1"/>
                </a:solidFill>
              </a:rPr>
              <a:t> </a:t>
            </a:r>
            <a:r>
              <a:rPr lang="es-ES" sz="2400" dirty="0">
                <a:solidFill>
                  <a:srgbClr val="FFFF00"/>
                </a:solidFill>
              </a:rPr>
              <a:t>y yo le resucitaré en el día postrero.</a:t>
            </a:r>
          </a:p>
        </p:txBody>
      </p:sp>
      <p:sp>
        <p:nvSpPr>
          <p:cNvPr id="16" name="1 CuadroTexto">
            <a:extLst>
              <a:ext uri="{FF2B5EF4-FFF2-40B4-BE49-F238E27FC236}">
                <a16:creationId xmlns:a16="http://schemas.microsoft.com/office/drawing/2014/main" id="{B3012EDA-6D6C-4594-B3AA-5EF16394CEB9}"/>
              </a:ext>
            </a:extLst>
          </p:cNvPr>
          <p:cNvSpPr txBox="1"/>
          <p:nvPr/>
        </p:nvSpPr>
        <p:spPr>
          <a:xfrm>
            <a:off x="5580112" y="242088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18:11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9A0798C-DBC7-41C8-BE08-3E8EB7D53607}"/>
              </a:ext>
            </a:extLst>
          </p:cNvPr>
          <p:cNvSpPr txBox="1"/>
          <p:nvPr/>
        </p:nvSpPr>
        <p:spPr>
          <a:xfrm>
            <a:off x="5076056" y="2876355"/>
            <a:ext cx="3888432" cy="984693"/>
          </a:xfrm>
          <a:prstGeom prst="rect">
            <a:avLst/>
          </a:prstGeom>
          <a:noFill/>
        </p:spPr>
        <p:txBody>
          <a:bodyPr wrap="square" rtlCol="0">
            <a:spAutoFit/>
          </a:bodyPr>
          <a:lstStyle/>
          <a:p>
            <a:pPr algn="ctr">
              <a:lnSpc>
                <a:spcPts val="2300"/>
              </a:lnSpc>
            </a:pPr>
            <a:r>
              <a:rPr lang="es-ES" sz="2400" dirty="0">
                <a:solidFill>
                  <a:srgbClr val="FFFF00"/>
                </a:solidFill>
              </a:rPr>
              <a:t>Porque el Hijo del Hombre ha venido para salvar lo que se había perdido.</a:t>
            </a:r>
          </a:p>
        </p:txBody>
      </p:sp>
      <p:sp>
        <p:nvSpPr>
          <p:cNvPr id="19" name="TextBox 18">
            <a:extLst>
              <a:ext uri="{FF2B5EF4-FFF2-40B4-BE49-F238E27FC236}">
                <a16:creationId xmlns:a16="http://schemas.microsoft.com/office/drawing/2014/main" id="{F57B7781-C773-433C-A8F0-1F01E77D8C5A}"/>
              </a:ext>
            </a:extLst>
          </p:cNvPr>
          <p:cNvSpPr txBox="1"/>
          <p:nvPr/>
        </p:nvSpPr>
        <p:spPr>
          <a:xfrm>
            <a:off x="-1825" y="5302899"/>
            <a:ext cx="9107488" cy="1378326"/>
          </a:xfrm>
          <a:prstGeom prst="rect">
            <a:avLst/>
          </a:prstGeom>
          <a:solidFill>
            <a:schemeClr val="tx1"/>
          </a:solidFill>
          <a:ln>
            <a:solidFill>
              <a:schemeClr val="bg1"/>
            </a:solidFill>
          </a:ln>
        </p:spPr>
        <p:txBody>
          <a:bodyPr wrap="square">
            <a:spAutoFit/>
          </a:bodyPr>
          <a:lstStyle/>
          <a:p>
            <a:pPr>
              <a:lnSpc>
                <a:spcPts val="2000"/>
              </a:lnSpc>
            </a:pPr>
            <a:r>
              <a:rPr lang="es-ES" sz="2000" dirty="0">
                <a:solidFill>
                  <a:schemeClr val="bg1"/>
                </a:solidFill>
                <a:latin typeface="Calibri" panose="020F0502020204030204" pitchFamily="34" charset="0"/>
              </a:rPr>
              <a:t>CRISTO no entregó su vida hasta que hubo cumplido la obra que había venido a hacer, y con su último aliento exclamó: "</a:t>
            </a:r>
            <a:r>
              <a:rPr lang="es-ES" sz="2000" b="1" dirty="0">
                <a:solidFill>
                  <a:schemeClr val="bg1"/>
                </a:solidFill>
                <a:effectLst/>
                <a:latin typeface="Calibri" panose="020F0502020204030204" pitchFamily="34" charset="0"/>
              </a:rPr>
              <a:t>Consumado</a:t>
            </a:r>
            <a:r>
              <a:rPr lang="es-ES" sz="2000" dirty="0">
                <a:solidFill>
                  <a:schemeClr val="bg1"/>
                </a:solidFill>
                <a:latin typeface="Calibri" panose="020F0502020204030204" pitchFamily="34" charset="0"/>
              </a:rPr>
              <a:t> </a:t>
            </a:r>
            <a:r>
              <a:rPr lang="es-ES" sz="2000" b="1" dirty="0">
                <a:solidFill>
                  <a:schemeClr val="bg1"/>
                </a:solidFill>
                <a:effectLst/>
                <a:latin typeface="Calibri" panose="020F0502020204030204" pitchFamily="34" charset="0"/>
              </a:rPr>
              <a:t>es</a:t>
            </a:r>
            <a:r>
              <a:rPr lang="es-ES" sz="2000" dirty="0">
                <a:solidFill>
                  <a:schemeClr val="bg1"/>
                </a:solidFill>
                <a:latin typeface="Calibri" panose="020F0502020204030204" pitchFamily="34" charset="0"/>
              </a:rPr>
              <a:t>." La batalla había sido ganada. Su diestra y su brazo santo le habían conquistado la victoria. Como Vencedor, plantó su estandarte en las alturas eternas. ¡Qué gozo entre los ángeles! Todo el cielo se asoció al triunfo de Cristo. Satanás, derrotado, sabía que había perdido su reino (DTG 707).</a:t>
            </a:r>
            <a:endParaRPr lang="en-US" sz="2000" dirty="0">
              <a:solidFill>
                <a:schemeClr val="bg1"/>
              </a:solidFill>
            </a:endParaRP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Tree>
    <p:extLst>
      <p:ext uri="{BB962C8B-B14F-4D97-AF65-F5344CB8AC3E}">
        <p14:creationId xmlns:p14="http://schemas.microsoft.com/office/powerpoint/2010/main" val="608235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chemeClr val="bg1"/>
                </a:solidFill>
              </a:rPr>
              <a:t>Porque de tal manera amó Dios al mundo, que ha dado a su Hijo unigénito, para que todo aquel que en él cree, 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Tree>
    <p:extLst>
      <p:ext uri="{BB962C8B-B14F-4D97-AF65-F5344CB8AC3E}">
        <p14:creationId xmlns:p14="http://schemas.microsoft.com/office/powerpoint/2010/main" val="1886811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chemeClr val="bg1"/>
                </a:solidFill>
              </a:rPr>
              <a:t>para que todo aquel que en él cree, 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Tree>
    <p:extLst>
      <p:ext uri="{BB962C8B-B14F-4D97-AF65-F5344CB8AC3E}">
        <p14:creationId xmlns:p14="http://schemas.microsoft.com/office/powerpoint/2010/main" val="193022798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chemeClr val="bg1"/>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Tree>
    <p:extLst>
      <p:ext uri="{BB962C8B-B14F-4D97-AF65-F5344CB8AC3E}">
        <p14:creationId xmlns:p14="http://schemas.microsoft.com/office/powerpoint/2010/main" val="288743285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chemeClr val="bg1"/>
                </a:solidFill>
              </a:rPr>
              <a:t>Porque no envió Dios a su Hijo al mundo para condenar al mundo, sino para que el mundo sea salvo por él. </a:t>
            </a:r>
          </a:p>
        </p:txBody>
      </p:sp>
    </p:spTree>
    <p:extLst>
      <p:ext uri="{BB962C8B-B14F-4D97-AF65-F5344CB8AC3E}">
        <p14:creationId xmlns:p14="http://schemas.microsoft.com/office/powerpoint/2010/main" val="4279575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chemeClr val="bg1"/>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chemeClr val="bg1"/>
                </a:solidFill>
              </a:rPr>
              <a:t>Porque la paga del pecado es muerte, mas la dádiva de Dios es vida eterna en Cristo Jesús Señor nuestro. </a:t>
            </a:r>
          </a:p>
        </p:txBody>
      </p:sp>
    </p:spTree>
    <p:extLst>
      <p:ext uri="{BB962C8B-B14F-4D97-AF65-F5344CB8AC3E}">
        <p14:creationId xmlns:p14="http://schemas.microsoft.com/office/powerpoint/2010/main" val="35000222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chemeClr val="bg1"/>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chemeClr val="bg1"/>
                </a:solidFill>
              </a:rPr>
              <a:t>mas la dádiva de Dios es vida eterna en Cristo Jesús Señor nuestro. </a:t>
            </a:r>
          </a:p>
        </p:txBody>
      </p:sp>
    </p:spTree>
    <p:extLst>
      <p:ext uri="{BB962C8B-B14F-4D97-AF65-F5344CB8AC3E}">
        <p14:creationId xmlns:p14="http://schemas.microsoft.com/office/powerpoint/2010/main" val="181195401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chemeClr val="bg1"/>
                </a:solidFill>
              </a:rPr>
              <a:t>mas la dádiva de Dios es vida eterna en Cristo Jesús Señor nuestro. </a:t>
            </a:r>
          </a:p>
        </p:txBody>
      </p:sp>
    </p:spTree>
    <p:extLst>
      <p:ext uri="{BB962C8B-B14F-4D97-AF65-F5344CB8AC3E}">
        <p14:creationId xmlns:p14="http://schemas.microsoft.com/office/powerpoint/2010/main" val="176756996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chemeClr val="bg1"/>
                </a:solidFill>
              </a:rPr>
              <a:t>El que en él cree, no es condenado; pero el que no cree, ya ha sido condenado, porque no ha creído en el nombre del unigénito Hijo de Dios. </a:t>
            </a:r>
          </a:p>
        </p:txBody>
      </p:sp>
    </p:spTree>
    <p:extLst>
      <p:ext uri="{BB962C8B-B14F-4D97-AF65-F5344CB8AC3E}">
        <p14:creationId xmlns:p14="http://schemas.microsoft.com/office/powerpoint/2010/main" val="2049750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rgbClr val="FFFF00"/>
                </a:solidFill>
              </a:rPr>
              <a:t>El que en él cree, no es condenado;</a:t>
            </a:r>
            <a:r>
              <a:rPr lang="es-ES" sz="2400" dirty="0">
                <a:solidFill>
                  <a:schemeClr val="bg1"/>
                </a:solidFill>
              </a:rPr>
              <a:t> pero el que no cree, ya ha sido condenado, porque no ha creído en el nombre del unigénito Hijo de Dios. </a:t>
            </a:r>
          </a:p>
        </p:txBody>
      </p:sp>
    </p:spTree>
    <p:extLst>
      <p:ext uri="{BB962C8B-B14F-4D97-AF65-F5344CB8AC3E}">
        <p14:creationId xmlns:p14="http://schemas.microsoft.com/office/powerpoint/2010/main" val="85322562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rgbClr val="FFFF00"/>
                </a:solidFill>
              </a:rPr>
              <a:t>El que en él cree, no es condenado;</a:t>
            </a:r>
            <a:r>
              <a:rPr lang="es-ES" sz="2400" dirty="0">
                <a:solidFill>
                  <a:schemeClr val="bg1"/>
                </a:solidFill>
              </a:rPr>
              <a:t> </a:t>
            </a:r>
            <a:r>
              <a:rPr lang="es-ES" sz="2400" dirty="0">
                <a:solidFill>
                  <a:srgbClr val="00B0F0"/>
                </a:solidFill>
              </a:rPr>
              <a:t>pero el que no cree, ya ha sido condenado,</a:t>
            </a:r>
            <a:r>
              <a:rPr lang="es-ES" sz="2400" dirty="0">
                <a:solidFill>
                  <a:schemeClr val="bg1"/>
                </a:solidFill>
              </a:rPr>
              <a:t> porque no ha creído en el nombre del unigénito Hijo de Dios. </a:t>
            </a:r>
          </a:p>
        </p:txBody>
      </p:sp>
    </p:spTree>
    <p:extLst>
      <p:ext uri="{BB962C8B-B14F-4D97-AF65-F5344CB8AC3E}">
        <p14:creationId xmlns:p14="http://schemas.microsoft.com/office/powerpoint/2010/main" val="176155211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rgbClr val="FFFF00"/>
                </a:solidFill>
              </a:rPr>
              <a:t>El que en él cree, no es condenado;</a:t>
            </a:r>
            <a:r>
              <a:rPr lang="es-ES" sz="2400" dirty="0">
                <a:solidFill>
                  <a:schemeClr val="bg1"/>
                </a:solidFill>
              </a:rPr>
              <a:t> </a:t>
            </a:r>
            <a:r>
              <a:rPr lang="es-ES" sz="2400" dirty="0">
                <a:solidFill>
                  <a:srgbClr val="00B0F0"/>
                </a:solidFill>
              </a:rPr>
              <a:t>pero el que no cree, ya ha sido condenado,</a:t>
            </a:r>
            <a:r>
              <a:rPr lang="es-ES" sz="2400" dirty="0">
                <a:solidFill>
                  <a:schemeClr val="bg1"/>
                </a:solidFill>
              </a:rPr>
              <a:t> </a:t>
            </a:r>
            <a:r>
              <a:rPr lang="es-ES" sz="2400" dirty="0">
                <a:solidFill>
                  <a:srgbClr val="FFFF00"/>
                </a:solidFill>
              </a:rPr>
              <a:t>porque no ha creído en el nombre del unigénito Hijo de Dios. </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chemeClr val="bg1"/>
                </a:solidFill>
              </a:rPr>
              <a:t>Mas Dios muestra su amor para con nosotros, en que siendo aún pecadores, Cristo murió por nosotros. </a:t>
            </a:r>
          </a:p>
        </p:txBody>
      </p:sp>
    </p:spTree>
    <p:extLst>
      <p:ext uri="{BB962C8B-B14F-4D97-AF65-F5344CB8AC3E}">
        <p14:creationId xmlns:p14="http://schemas.microsoft.com/office/powerpoint/2010/main" val="572206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rgbClr val="FFFF00"/>
                </a:solidFill>
              </a:rPr>
              <a:t>El que en él cree, no es condenado;</a:t>
            </a:r>
            <a:r>
              <a:rPr lang="es-ES" sz="2400" dirty="0">
                <a:solidFill>
                  <a:schemeClr val="bg1"/>
                </a:solidFill>
              </a:rPr>
              <a:t> </a:t>
            </a:r>
            <a:r>
              <a:rPr lang="es-ES" sz="2400" dirty="0">
                <a:solidFill>
                  <a:srgbClr val="00B0F0"/>
                </a:solidFill>
              </a:rPr>
              <a:t>pero el que no cree, ya ha sido condenado,</a:t>
            </a:r>
            <a:r>
              <a:rPr lang="es-ES" sz="2400" dirty="0">
                <a:solidFill>
                  <a:schemeClr val="bg1"/>
                </a:solidFill>
              </a:rPr>
              <a:t> </a:t>
            </a:r>
            <a:r>
              <a:rPr lang="es-ES" sz="2400" dirty="0">
                <a:solidFill>
                  <a:srgbClr val="FFFF00"/>
                </a:solidFill>
              </a:rPr>
              <a:t>porque no ha creído en el nombre del unigénito Hijo de Dios. </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Mas Dios muestra su amor para con nosotros, en que siendo aún pecadores, </a:t>
            </a:r>
            <a:r>
              <a:rPr lang="es-ES" sz="2400" dirty="0">
                <a:solidFill>
                  <a:schemeClr val="bg1"/>
                </a:solidFill>
              </a:rPr>
              <a:t>Cristo murió por nosotros. </a:t>
            </a:r>
          </a:p>
        </p:txBody>
      </p:sp>
    </p:spTree>
    <p:extLst>
      <p:ext uri="{BB962C8B-B14F-4D97-AF65-F5344CB8AC3E}">
        <p14:creationId xmlns:p14="http://schemas.microsoft.com/office/powerpoint/2010/main" val="388105891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dirty="0">
                <a:solidFill>
                  <a:srgbClr val="FFFF00"/>
                </a:solidFill>
              </a:rPr>
              <a:t>Porque de tal manera amó Dios al mundo,</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a:t>
            </a:r>
            <a:r>
              <a:rPr lang="es-ES" sz="2400" u="sng" dirty="0">
                <a:solidFill>
                  <a:srgbClr val="00B0F0"/>
                </a:solidFill>
              </a:rPr>
              <a:t>en él cree</a:t>
            </a:r>
            <a:r>
              <a:rPr lang="es-ES" sz="2400" dirty="0">
                <a:solidFill>
                  <a:srgbClr val="00B0F0"/>
                </a:solidFill>
              </a:rPr>
              <a:t>, </a:t>
            </a:r>
            <a:r>
              <a:rPr lang="es-ES" sz="2400" dirty="0">
                <a:solidFill>
                  <a:srgbClr val="FFFF00"/>
                </a:solidFill>
              </a:rPr>
              <a:t>no se pierda, </a:t>
            </a:r>
            <a:r>
              <a:rPr lang="es-ES" sz="2400" u="sng" dirty="0">
                <a:solidFill>
                  <a:srgbClr val="FFFF00"/>
                </a:solidFill>
              </a:rPr>
              <a:t>mas tenga vida eterna</a:t>
            </a:r>
            <a:r>
              <a:rPr lang="es-ES" sz="2400" dirty="0">
                <a:solidFill>
                  <a:srgbClr val="FFFF00"/>
                </a:solidFill>
              </a:rPr>
              <a:t>.</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0" name="1 CuadroTexto">
            <a:extLst>
              <a:ext uri="{FF2B5EF4-FFF2-40B4-BE49-F238E27FC236}">
                <a16:creationId xmlns:a16="http://schemas.microsoft.com/office/drawing/2014/main" id="{4EFE9936-0BB1-453B-A1F4-15DDF38C8549}"/>
              </a:ext>
            </a:extLst>
          </p:cNvPr>
          <p:cNvSpPr txBox="1"/>
          <p:nvPr/>
        </p:nvSpPr>
        <p:spPr>
          <a:xfrm>
            <a:off x="701316" y="138472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C30ED57D-4DA0-405F-AC31-647B4BBEFD5B}"/>
              </a:ext>
            </a:extLst>
          </p:cNvPr>
          <p:cNvSpPr txBox="1"/>
          <p:nvPr/>
        </p:nvSpPr>
        <p:spPr>
          <a:xfrm>
            <a:off x="467544" y="1867282"/>
            <a:ext cx="3923928" cy="1279646"/>
          </a:xfrm>
          <a:prstGeom prst="rect">
            <a:avLst/>
          </a:prstGeom>
          <a:noFill/>
        </p:spPr>
        <p:txBody>
          <a:bodyPr wrap="square" rtlCol="0">
            <a:spAutoFit/>
          </a:bodyPr>
          <a:lstStyle/>
          <a:p>
            <a:pPr algn="ctr">
              <a:lnSpc>
                <a:spcPts val="2300"/>
              </a:lnSpc>
            </a:pPr>
            <a:r>
              <a:rPr lang="es-ES" sz="2400" dirty="0">
                <a:solidFill>
                  <a:srgbClr val="FFFF00"/>
                </a:solidFill>
              </a:rPr>
              <a:t>Porque no envió Dios a su Hijo al mundo para condenar al mundo, </a:t>
            </a:r>
            <a:r>
              <a:rPr lang="es-ES" sz="2400" dirty="0">
                <a:solidFill>
                  <a:srgbClr val="00B0F0"/>
                </a:solidFill>
              </a:rPr>
              <a:t>sino para que el mundo sea salvo por él. </a:t>
            </a:r>
          </a:p>
        </p:txBody>
      </p:sp>
      <p:sp>
        <p:nvSpPr>
          <p:cNvPr id="13" name="1 CuadroTexto">
            <a:extLst>
              <a:ext uri="{FF2B5EF4-FFF2-40B4-BE49-F238E27FC236}">
                <a16:creationId xmlns:a16="http://schemas.microsoft.com/office/drawing/2014/main" id="{D89E7F80-59DE-46BE-98C7-6D7430D25519}"/>
              </a:ext>
            </a:extLst>
          </p:cNvPr>
          <p:cNvSpPr txBox="1"/>
          <p:nvPr/>
        </p:nvSpPr>
        <p:spPr>
          <a:xfrm>
            <a:off x="5364088" y="137607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24D2F9-A39E-4B89-B7E2-B8D852F304B2}"/>
              </a:ext>
            </a:extLst>
          </p:cNvPr>
          <p:cNvSpPr txBox="1"/>
          <p:nvPr/>
        </p:nvSpPr>
        <p:spPr>
          <a:xfrm>
            <a:off x="5220072" y="1854402"/>
            <a:ext cx="3726668"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dádiva de Dios es vida eterna en Cristo Jesús Señor nuestro. </a:t>
            </a:r>
          </a:p>
        </p:txBody>
      </p:sp>
      <p:sp>
        <p:nvSpPr>
          <p:cNvPr id="15" name="1 CuadroTexto">
            <a:extLst>
              <a:ext uri="{FF2B5EF4-FFF2-40B4-BE49-F238E27FC236}">
                <a16:creationId xmlns:a16="http://schemas.microsoft.com/office/drawing/2014/main" id="{264B6BE7-788E-464A-A744-6FF2A5E35E3F}"/>
              </a:ext>
            </a:extLst>
          </p:cNvPr>
          <p:cNvSpPr txBox="1"/>
          <p:nvPr/>
        </p:nvSpPr>
        <p:spPr>
          <a:xfrm>
            <a:off x="611560" y="3028029"/>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0A01802C-72B7-4067-9975-9FC60C5E2AF1}"/>
              </a:ext>
            </a:extLst>
          </p:cNvPr>
          <p:cNvSpPr txBox="1"/>
          <p:nvPr/>
        </p:nvSpPr>
        <p:spPr>
          <a:xfrm>
            <a:off x="179512" y="3510586"/>
            <a:ext cx="4248472" cy="1574598"/>
          </a:xfrm>
          <a:prstGeom prst="rect">
            <a:avLst/>
          </a:prstGeom>
          <a:noFill/>
        </p:spPr>
        <p:txBody>
          <a:bodyPr wrap="square" rtlCol="0">
            <a:spAutoFit/>
          </a:bodyPr>
          <a:lstStyle/>
          <a:p>
            <a:pPr algn="ctr">
              <a:lnSpc>
                <a:spcPts val="2300"/>
              </a:lnSpc>
            </a:pPr>
            <a:r>
              <a:rPr lang="es-ES" sz="2400" dirty="0">
                <a:solidFill>
                  <a:srgbClr val="FFFF00"/>
                </a:solidFill>
              </a:rPr>
              <a:t>El que en él cree, no es condenado;</a:t>
            </a:r>
            <a:r>
              <a:rPr lang="es-ES" sz="2400" dirty="0">
                <a:solidFill>
                  <a:schemeClr val="bg1"/>
                </a:solidFill>
              </a:rPr>
              <a:t> </a:t>
            </a:r>
            <a:r>
              <a:rPr lang="es-ES" sz="2400" dirty="0">
                <a:solidFill>
                  <a:srgbClr val="00B0F0"/>
                </a:solidFill>
              </a:rPr>
              <a:t>pero el que no cree, ya ha sido condenado,</a:t>
            </a:r>
            <a:r>
              <a:rPr lang="es-ES" sz="2400" dirty="0">
                <a:solidFill>
                  <a:schemeClr val="bg1"/>
                </a:solidFill>
              </a:rPr>
              <a:t> </a:t>
            </a:r>
            <a:r>
              <a:rPr lang="es-ES" sz="2400" dirty="0">
                <a:solidFill>
                  <a:srgbClr val="FFFF00"/>
                </a:solidFill>
              </a:rPr>
              <a:t>porque no ha creído en el nombre del unigénito Hijo de Dios. </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Mas Dios muestra su amor 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Tree>
    <p:extLst>
      <p:ext uri="{BB962C8B-B14F-4D97-AF65-F5344CB8AC3E}">
        <p14:creationId xmlns:p14="http://schemas.microsoft.com/office/powerpoint/2010/main" val="712504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chemeClr val="bg1"/>
                </a:solidFill>
              </a:rPr>
              <a:t>Por cuanto todos pecaron, y están destituidos de la gloria de Dios, siendo justificados gratuitamente por su gracia, mediante la redención que es en Cristo Jesús, a quien Dios puso como propiciación por medio de la fe en su sangre, para manifestar su justicia, a causa de haber pasado por alto, en su paciencia, los pecados pasados.</a:t>
            </a:r>
          </a:p>
        </p:txBody>
      </p:sp>
      <p:sp>
        <p:nvSpPr>
          <p:cNvPr id="24" name="TextBox 23">
            <a:extLst>
              <a:ext uri="{FF2B5EF4-FFF2-40B4-BE49-F238E27FC236}">
                <a16:creationId xmlns:a16="http://schemas.microsoft.com/office/drawing/2014/main" id="{AA9C38AB-279D-443A-814C-508F538B9D5E}"/>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14340673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chemeClr val="bg1"/>
                </a:solidFill>
              </a:rPr>
              <a:t>siendo justificados gratuitamente por su gracia, mediante la redención que es en Cristo Jesús, a quien Dios puso como propiciación por medio de la fe en su sangre, para manifestar su justicia, a causa de haber pasado por alto, en su paciencia, los pecados pasados.</a:t>
            </a:r>
          </a:p>
        </p:txBody>
      </p:sp>
      <p:sp>
        <p:nvSpPr>
          <p:cNvPr id="13" name="TextBox 12">
            <a:extLst>
              <a:ext uri="{FF2B5EF4-FFF2-40B4-BE49-F238E27FC236}">
                <a16:creationId xmlns:a16="http://schemas.microsoft.com/office/drawing/2014/main" id="{66C64BCC-767D-42F5-938F-23B1D45822C0}"/>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153557397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justificados gratuitamente por su gracia, mediante la redención que es en Cristo Jesús, </a:t>
            </a:r>
            <a:r>
              <a:rPr lang="es-ES" sz="2400" dirty="0">
                <a:solidFill>
                  <a:schemeClr val="bg1"/>
                </a:solidFill>
              </a:rPr>
              <a:t>a quien Dios puso como propiciación por medio de la fe en su sangre, para manifestar su justicia, a causa de haber pasado por alto, en su paciencia, los pecados pasados.</a:t>
            </a:r>
          </a:p>
        </p:txBody>
      </p:sp>
      <p:sp>
        <p:nvSpPr>
          <p:cNvPr id="13" name="TextBox 12">
            <a:extLst>
              <a:ext uri="{FF2B5EF4-FFF2-40B4-BE49-F238E27FC236}">
                <a16:creationId xmlns:a16="http://schemas.microsoft.com/office/drawing/2014/main" id="{12E207E7-C939-4F2F-918A-580ADDED72DA}"/>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2901233369"/>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justificados gratuitamente por su gracia, mediante la redención que es en Cristo Jesús</a:t>
            </a:r>
            <a:r>
              <a:rPr lang="es-ES" sz="2400" dirty="0">
                <a:solidFill>
                  <a:srgbClr val="FFFF00"/>
                </a:solidFill>
              </a:rPr>
              <a:t>, a quien Dios puso como propiciación por medio de la fe en su sangre, </a:t>
            </a:r>
            <a:r>
              <a:rPr lang="es-ES" sz="2400" dirty="0">
                <a:solidFill>
                  <a:schemeClr val="bg1"/>
                </a:solidFill>
              </a:rPr>
              <a:t>para manifestar su justicia, a causa de haber pasado por alto, en su paciencia, los pecados pasados.</a:t>
            </a:r>
          </a:p>
        </p:txBody>
      </p:sp>
      <p:sp>
        <p:nvSpPr>
          <p:cNvPr id="13" name="TextBox 12">
            <a:extLst>
              <a:ext uri="{FF2B5EF4-FFF2-40B4-BE49-F238E27FC236}">
                <a16:creationId xmlns:a16="http://schemas.microsoft.com/office/drawing/2014/main" id="{B943816A-9D29-4BA5-AFA8-E5454FC7CCF6}"/>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2955329615"/>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13" name="1 CuadroTexto">
            <a:extLst>
              <a:ext uri="{FF2B5EF4-FFF2-40B4-BE49-F238E27FC236}">
                <a16:creationId xmlns:a16="http://schemas.microsoft.com/office/drawing/2014/main" id="{5F1DD21C-E053-4536-A67B-8F3160D93505}"/>
              </a:ext>
            </a:extLst>
          </p:cNvPr>
          <p:cNvSpPr txBox="1"/>
          <p:nvPr/>
        </p:nvSpPr>
        <p:spPr>
          <a:xfrm>
            <a:off x="5466015" y="128465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1847AD9D-2522-450F-BE6A-1E36D1D3641D}"/>
              </a:ext>
            </a:extLst>
          </p:cNvPr>
          <p:cNvSpPr txBox="1"/>
          <p:nvPr/>
        </p:nvSpPr>
        <p:spPr>
          <a:xfrm>
            <a:off x="5338059" y="1793767"/>
            <a:ext cx="3599384" cy="984693"/>
          </a:xfrm>
          <a:prstGeom prst="rect">
            <a:avLst/>
          </a:prstGeom>
          <a:noFill/>
        </p:spPr>
        <p:txBody>
          <a:bodyPr wrap="square" rtlCol="0">
            <a:spAutoFit/>
          </a:bodyPr>
          <a:lstStyle/>
          <a:p>
            <a:pPr algn="ctr">
              <a:lnSpc>
                <a:spcPts val="2300"/>
              </a:lnSpc>
            </a:pPr>
            <a:r>
              <a:rPr lang="es-ES" sz="2400" dirty="0">
                <a:solidFill>
                  <a:schemeClr val="bg1"/>
                </a:solidFill>
              </a:rPr>
              <a:t>La misericordia y la verdad se encontraron; la justicia y la paz se besaron.</a:t>
            </a:r>
          </a:p>
        </p:txBody>
      </p:sp>
      <p:sp>
        <p:nvSpPr>
          <p:cNvPr id="15" name="TextBox 14">
            <a:extLst>
              <a:ext uri="{FF2B5EF4-FFF2-40B4-BE49-F238E27FC236}">
                <a16:creationId xmlns:a16="http://schemas.microsoft.com/office/drawing/2014/main" id="{C9362B9C-096F-46DC-9F86-547AB85D4757}"/>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3033691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13" name="1 CuadroTexto">
            <a:extLst>
              <a:ext uri="{FF2B5EF4-FFF2-40B4-BE49-F238E27FC236}">
                <a16:creationId xmlns:a16="http://schemas.microsoft.com/office/drawing/2014/main" id="{5F1DD21C-E053-4536-A67B-8F3160D93505}"/>
              </a:ext>
            </a:extLst>
          </p:cNvPr>
          <p:cNvSpPr txBox="1"/>
          <p:nvPr/>
        </p:nvSpPr>
        <p:spPr>
          <a:xfrm>
            <a:off x="5466015" y="128465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1847AD9D-2522-450F-BE6A-1E36D1D3641D}"/>
              </a:ext>
            </a:extLst>
          </p:cNvPr>
          <p:cNvSpPr txBox="1"/>
          <p:nvPr/>
        </p:nvSpPr>
        <p:spPr>
          <a:xfrm>
            <a:off x="5338059" y="1793767"/>
            <a:ext cx="3599384" cy="984693"/>
          </a:xfrm>
          <a:prstGeom prst="rect">
            <a:avLst/>
          </a:prstGeom>
          <a:noFill/>
        </p:spPr>
        <p:txBody>
          <a:bodyPr wrap="square" rtlCol="0">
            <a:spAutoFit/>
          </a:bodyPr>
          <a:lstStyle/>
          <a:p>
            <a:pPr algn="ctr">
              <a:lnSpc>
                <a:spcPts val="2300"/>
              </a:lnSpc>
            </a:pPr>
            <a:r>
              <a:rPr lang="es-ES" sz="2400" dirty="0">
                <a:solidFill>
                  <a:srgbClr val="FFFF00"/>
                </a:solidFill>
              </a:rPr>
              <a:t>La misericordia y la verdad se encontraron; </a:t>
            </a:r>
            <a:r>
              <a:rPr lang="es-ES" sz="2400" dirty="0">
                <a:solidFill>
                  <a:schemeClr val="bg1"/>
                </a:solidFill>
              </a:rPr>
              <a:t>la justicia y la paz se besaron.</a:t>
            </a:r>
          </a:p>
        </p:txBody>
      </p:sp>
      <p:sp>
        <p:nvSpPr>
          <p:cNvPr id="15" name="TextBox 14">
            <a:extLst>
              <a:ext uri="{FF2B5EF4-FFF2-40B4-BE49-F238E27FC236}">
                <a16:creationId xmlns:a16="http://schemas.microsoft.com/office/drawing/2014/main" id="{4C3D282B-8FA6-4B4C-AA6F-FD2BBB92D7B3}"/>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205951872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u="sng" dirty="0">
                <a:solidFill>
                  <a:srgbClr val="FFFF00"/>
                </a:solidFill>
              </a:rPr>
              <a:t>Mas Dios muestra su amor </a:t>
            </a:r>
            <a:r>
              <a:rPr lang="es-ES" sz="2400" dirty="0">
                <a:solidFill>
                  <a:srgbClr val="FFFF00"/>
                </a:solidFill>
              </a:rPr>
              <a:t>para con nosotros, en que siendo aún pecadores, </a:t>
            </a:r>
            <a:r>
              <a:rPr lang="es-ES" sz="2400" dirty="0">
                <a:solidFill>
                  <a:srgbClr val="00B0F0"/>
                </a:solidFill>
              </a:rPr>
              <a:t>Cristo murió por nosotros.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13" name="1 CuadroTexto">
            <a:extLst>
              <a:ext uri="{FF2B5EF4-FFF2-40B4-BE49-F238E27FC236}">
                <a16:creationId xmlns:a16="http://schemas.microsoft.com/office/drawing/2014/main" id="{5F1DD21C-E053-4536-A67B-8F3160D93505}"/>
              </a:ext>
            </a:extLst>
          </p:cNvPr>
          <p:cNvSpPr txBox="1"/>
          <p:nvPr/>
        </p:nvSpPr>
        <p:spPr>
          <a:xfrm>
            <a:off x="5466015" y="1284655"/>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1847AD9D-2522-450F-BE6A-1E36D1D3641D}"/>
              </a:ext>
            </a:extLst>
          </p:cNvPr>
          <p:cNvSpPr txBox="1"/>
          <p:nvPr/>
        </p:nvSpPr>
        <p:spPr>
          <a:xfrm>
            <a:off x="5338059" y="1793767"/>
            <a:ext cx="3599384" cy="984693"/>
          </a:xfrm>
          <a:prstGeom prst="rect">
            <a:avLst/>
          </a:prstGeom>
          <a:noFill/>
        </p:spPr>
        <p:txBody>
          <a:bodyPr wrap="square" rtlCol="0">
            <a:spAutoFit/>
          </a:bodyPr>
          <a:lstStyle/>
          <a:p>
            <a:pPr algn="ctr">
              <a:lnSpc>
                <a:spcPts val="2300"/>
              </a:lnSpc>
            </a:pPr>
            <a:r>
              <a:rPr lang="es-ES" sz="2400" dirty="0">
                <a:solidFill>
                  <a:srgbClr val="FFFF00"/>
                </a:solidFill>
              </a:rPr>
              <a:t>La misericordia y la verdad se encontraron; </a:t>
            </a:r>
            <a:r>
              <a:rPr lang="es-ES" sz="2400" dirty="0">
                <a:solidFill>
                  <a:srgbClr val="00B0F0"/>
                </a:solidFill>
              </a:rPr>
              <a:t>la justicia y la paz se besaron.</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6" name="TextBox 15">
            <a:extLst>
              <a:ext uri="{FF2B5EF4-FFF2-40B4-BE49-F238E27FC236}">
                <a16:creationId xmlns:a16="http://schemas.microsoft.com/office/drawing/2014/main" id="{947A4FB5-AA2B-45A6-AFD2-14970F449BF1}"/>
              </a:ext>
            </a:extLst>
          </p:cNvPr>
          <p:cNvSpPr txBox="1"/>
          <p:nvPr/>
        </p:nvSpPr>
        <p:spPr>
          <a:xfrm>
            <a:off x="26640" y="1335672"/>
            <a:ext cx="4681700" cy="4139082"/>
          </a:xfrm>
          <a:prstGeom prst="rect">
            <a:avLst/>
          </a:prstGeom>
          <a:solidFill>
            <a:schemeClr val="tx1"/>
          </a:solidFill>
          <a:ln>
            <a:solidFill>
              <a:schemeClr val="bg1"/>
            </a:solidFill>
          </a:ln>
        </p:spPr>
        <p:txBody>
          <a:bodyPr wrap="square">
            <a:spAutoFit/>
          </a:bodyPr>
          <a:lstStyle/>
          <a:p>
            <a:pPr>
              <a:lnSpc>
                <a:spcPts val="2100"/>
              </a:lnSpc>
            </a:pPr>
            <a:r>
              <a:rPr lang="es-ES" sz="2200" dirty="0">
                <a:solidFill>
                  <a:schemeClr val="bg1"/>
                </a:solidFill>
              </a:rPr>
              <a:t>El amor de Dios ha sido expresado en su justicia no menos que en su misericordia. La justicia es el fundamento de su trono y el fruto de su amor. Había sido el propósito de Satanás divorciar la misericordia de la verdad y la justicia. Procuró demostrar que la justicia de la ley de Dios es enemiga de la paz. Pero Cristo demuestra que en el plan de Dios están indisolublemente unidas; la una no puede existir sin la otra. "La misericordia y la verdad se encontraron; la justicia y la paz se besaron “ (DTG 712)</a:t>
            </a:r>
          </a:p>
        </p:txBody>
      </p:sp>
    </p:spTree>
    <p:extLst>
      <p:ext uri="{BB962C8B-B14F-4D97-AF65-F5344CB8AC3E}">
        <p14:creationId xmlns:p14="http://schemas.microsoft.com/office/powerpoint/2010/main" val="3260693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4" grpId="0" animBg="1"/>
      <p:bldP spid="1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chemeClr val="bg1"/>
                </a:solidFill>
              </a:rPr>
              <a:t>Porque la palabra de la cruz es locura a los que se pierden; 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32988273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chemeClr val="bg1"/>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114471500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612576" y="1261840"/>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3:23-25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724227"/>
            <a:ext cx="4580384" cy="3049361"/>
          </a:xfrm>
          <a:prstGeom prst="rect">
            <a:avLst/>
          </a:prstGeom>
          <a:noFill/>
        </p:spPr>
        <p:txBody>
          <a:bodyPr wrap="square" rtlCol="0">
            <a:spAutoFit/>
          </a:bodyPr>
          <a:lstStyle/>
          <a:p>
            <a:pPr algn="ctr">
              <a:lnSpc>
                <a:spcPts val="2300"/>
              </a:lnSpc>
            </a:pPr>
            <a:r>
              <a:rPr lang="es-ES" sz="2400" dirty="0">
                <a:solidFill>
                  <a:srgbClr val="FFFF00"/>
                </a:solidFill>
              </a:rPr>
              <a:t>Por cuanto todos pecaron, y están destituidos de la gloria de Dios, </a:t>
            </a:r>
            <a:r>
              <a:rPr lang="es-ES" sz="2400" dirty="0">
                <a:solidFill>
                  <a:srgbClr val="00B0F0"/>
                </a:solidFill>
              </a:rPr>
              <a:t>siendo </a:t>
            </a:r>
            <a:r>
              <a:rPr lang="es-ES" sz="2400" u="sng" dirty="0">
                <a:solidFill>
                  <a:srgbClr val="00B0F0"/>
                </a:solidFill>
              </a:rPr>
              <a:t>justificados gratuitamente</a:t>
            </a:r>
            <a:r>
              <a:rPr lang="es-ES" sz="2400" dirty="0">
                <a:solidFill>
                  <a:srgbClr val="00B0F0"/>
                </a:solidFill>
              </a:rPr>
              <a:t> por su gracia, mediante la redención que es en Cristo Jesús</a:t>
            </a:r>
            <a:r>
              <a:rPr lang="es-ES" sz="2400" dirty="0">
                <a:solidFill>
                  <a:srgbClr val="FFFF00"/>
                </a:solidFill>
              </a:rPr>
              <a:t>, a quien Dios puso como propiciación por medio de la fe en su sangre, </a:t>
            </a:r>
            <a:r>
              <a:rPr lang="es-ES" sz="2400" u="sng" dirty="0">
                <a:solidFill>
                  <a:srgbClr val="00B0F0"/>
                </a:solidFill>
              </a:rPr>
              <a:t>para manifestar su justicia</a:t>
            </a:r>
            <a:r>
              <a:rPr lang="es-ES" sz="2400" dirty="0">
                <a:solidFill>
                  <a:srgbClr val="00B0F0"/>
                </a:solidFill>
              </a:rPr>
              <a:t>, a causa de haber pasado por alto, en su paciencia, los pecados pasados.</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3118973316"/>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chemeClr val="bg1"/>
                </a:solidFill>
              </a:rPr>
              <a:t>Mas ahora que habéis sido libertados del pecado y hechos siervos de Dios, tenéis por vuestro fruto la santificación, 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403934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rgbClr val="FFFF00"/>
                </a:solidFill>
              </a:rPr>
              <a:t>Mas ahora que habéis sido libertados del pecado y hechos siervos de Dios, </a:t>
            </a:r>
            <a:r>
              <a:rPr lang="es-ES" sz="2400" dirty="0">
                <a:solidFill>
                  <a:schemeClr val="bg1"/>
                </a:solidFill>
              </a:rPr>
              <a:t>tenéis por vuestro fruto la santificación, 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Tree>
    <p:extLst>
      <p:ext uri="{BB962C8B-B14F-4D97-AF65-F5344CB8AC3E}">
        <p14:creationId xmlns:p14="http://schemas.microsoft.com/office/powerpoint/2010/main" val="3416581244"/>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rgbClr val="FFFF00"/>
                </a:solidFill>
              </a:rPr>
              <a:t>Mas ahora que habéis sido libertados del pecado y hechos siervos de Dios, </a:t>
            </a:r>
            <a:r>
              <a:rPr lang="es-ES" sz="2400" dirty="0">
                <a:solidFill>
                  <a:srgbClr val="00B0F0"/>
                </a:solidFill>
              </a:rPr>
              <a:t>tenéis por vuestro fruto la santificación, </a:t>
            </a:r>
            <a:r>
              <a:rPr lang="es-ES" sz="2400" dirty="0">
                <a:solidFill>
                  <a:schemeClr val="bg1"/>
                </a:solidFill>
              </a:rPr>
              <a:t>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Tree>
    <p:extLst>
      <p:ext uri="{BB962C8B-B14F-4D97-AF65-F5344CB8AC3E}">
        <p14:creationId xmlns:p14="http://schemas.microsoft.com/office/powerpoint/2010/main" val="3316435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rgbClr val="FFFF00"/>
                </a:solidFill>
              </a:rPr>
              <a:t>Mas ahora que habéis sido libertados del pecado y hechos siervos de Dios, </a:t>
            </a:r>
            <a:r>
              <a:rPr lang="es-ES" sz="2400" dirty="0">
                <a:solidFill>
                  <a:srgbClr val="00B0F0"/>
                </a:solidFill>
              </a:rPr>
              <a:t>tenéis por vuestro fruto la santificación, </a:t>
            </a:r>
            <a:r>
              <a:rPr lang="es-ES" sz="2400" dirty="0">
                <a:solidFill>
                  <a:srgbClr val="FFFF00"/>
                </a:solidFill>
              </a:rPr>
              <a:t>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16" name="1 CuadroTexto">
            <a:extLst>
              <a:ext uri="{FF2B5EF4-FFF2-40B4-BE49-F238E27FC236}">
                <a16:creationId xmlns:a16="http://schemas.microsoft.com/office/drawing/2014/main" id="{DC059D5B-47AB-4FB1-92E9-1A224FBFD4F9}"/>
              </a:ext>
            </a:extLst>
          </p:cNvPr>
          <p:cNvSpPr txBox="1"/>
          <p:nvPr/>
        </p:nvSpPr>
        <p:spPr>
          <a:xfrm>
            <a:off x="539552" y="3284984"/>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 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a:extLst>
              <a:ext uri="{FF2B5EF4-FFF2-40B4-BE49-F238E27FC236}">
                <a16:creationId xmlns:a16="http://schemas.microsoft.com/office/drawing/2014/main" id="{94BECEE8-B207-445D-AF82-FD0DCA3B4FA2}"/>
              </a:ext>
            </a:extLst>
          </p:cNvPr>
          <p:cNvSpPr txBox="1"/>
          <p:nvPr/>
        </p:nvSpPr>
        <p:spPr>
          <a:xfrm>
            <a:off x="107504" y="3789040"/>
            <a:ext cx="4427984" cy="1279646"/>
          </a:xfrm>
          <a:prstGeom prst="rect">
            <a:avLst/>
          </a:prstGeom>
          <a:noFill/>
        </p:spPr>
        <p:txBody>
          <a:bodyPr wrap="square" rtlCol="0">
            <a:spAutoFit/>
          </a:bodyPr>
          <a:lstStyle/>
          <a:p>
            <a:pPr algn="ctr">
              <a:lnSpc>
                <a:spcPts val="2300"/>
              </a:lnSpc>
            </a:pPr>
            <a:r>
              <a:rPr lang="es-ES" sz="2400" dirty="0">
                <a:solidFill>
                  <a:schemeClr val="bg1"/>
                </a:solidFill>
              </a:rPr>
              <a:t>Porque la paga del pecado es muerte, mas la dádiva de Dios es vida eterna en Cristo Jesús Señor nuestro. </a:t>
            </a:r>
          </a:p>
        </p:txBody>
      </p:sp>
    </p:spTree>
    <p:extLst>
      <p:ext uri="{BB962C8B-B14F-4D97-AF65-F5344CB8AC3E}">
        <p14:creationId xmlns:p14="http://schemas.microsoft.com/office/powerpoint/2010/main" val="2731796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rgbClr val="FFFF00"/>
                </a:solidFill>
              </a:rPr>
              <a:t>Mas ahora que habéis sido libertados del pecado y hechos siervos de Dios, </a:t>
            </a:r>
            <a:r>
              <a:rPr lang="es-ES" sz="2400" dirty="0">
                <a:solidFill>
                  <a:srgbClr val="00B0F0"/>
                </a:solidFill>
              </a:rPr>
              <a:t>tenéis por vuestro fruto la santificación, </a:t>
            </a:r>
            <a:r>
              <a:rPr lang="es-ES" sz="2400" dirty="0">
                <a:solidFill>
                  <a:srgbClr val="FFFF00"/>
                </a:solidFill>
              </a:rPr>
              <a:t>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16" name="1 CuadroTexto">
            <a:extLst>
              <a:ext uri="{FF2B5EF4-FFF2-40B4-BE49-F238E27FC236}">
                <a16:creationId xmlns:a16="http://schemas.microsoft.com/office/drawing/2014/main" id="{DC059D5B-47AB-4FB1-92E9-1A224FBFD4F9}"/>
              </a:ext>
            </a:extLst>
          </p:cNvPr>
          <p:cNvSpPr txBox="1"/>
          <p:nvPr/>
        </p:nvSpPr>
        <p:spPr>
          <a:xfrm>
            <a:off x="539552" y="3284984"/>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 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a:extLst>
              <a:ext uri="{FF2B5EF4-FFF2-40B4-BE49-F238E27FC236}">
                <a16:creationId xmlns:a16="http://schemas.microsoft.com/office/drawing/2014/main" id="{94BECEE8-B207-445D-AF82-FD0DCA3B4FA2}"/>
              </a:ext>
            </a:extLst>
          </p:cNvPr>
          <p:cNvSpPr txBox="1"/>
          <p:nvPr/>
        </p:nvSpPr>
        <p:spPr>
          <a:xfrm>
            <a:off x="107504" y="3789040"/>
            <a:ext cx="4427984"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chemeClr val="bg1"/>
                </a:solidFill>
              </a:rPr>
              <a:t>mas la dádiva de Dios es vida eterna en Cristo Jesús Señor nuestro. </a:t>
            </a:r>
          </a:p>
        </p:txBody>
      </p:sp>
    </p:spTree>
    <p:extLst>
      <p:ext uri="{BB962C8B-B14F-4D97-AF65-F5344CB8AC3E}">
        <p14:creationId xmlns:p14="http://schemas.microsoft.com/office/powerpoint/2010/main" val="2522015993"/>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17" name="1 CuadroTexto">
            <a:extLst>
              <a:ext uri="{FF2B5EF4-FFF2-40B4-BE49-F238E27FC236}">
                <a16:creationId xmlns:a16="http://schemas.microsoft.com/office/drawing/2014/main" id="{60890979-DC10-42A6-B599-67A2940C60A9}"/>
              </a:ext>
            </a:extLst>
          </p:cNvPr>
          <p:cNvSpPr txBox="1"/>
          <p:nvPr/>
        </p:nvSpPr>
        <p:spPr>
          <a:xfrm>
            <a:off x="2843808" y="5558806"/>
            <a:ext cx="34563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CC22D27D-7B62-497A-B5CD-C863889780ED}"/>
              </a:ext>
            </a:extLst>
          </p:cNvPr>
          <p:cNvSpPr txBox="1"/>
          <p:nvPr/>
        </p:nvSpPr>
        <p:spPr>
          <a:xfrm>
            <a:off x="35496" y="6077833"/>
            <a:ext cx="9108504" cy="689741"/>
          </a:xfrm>
          <a:prstGeom prst="rect">
            <a:avLst/>
          </a:prstGeom>
          <a:noFill/>
        </p:spPr>
        <p:txBody>
          <a:bodyPr wrap="square" rtlCol="0">
            <a:spAutoFit/>
          </a:bodyPr>
          <a:lstStyle/>
          <a:p>
            <a:pPr algn="ctr">
              <a:lnSpc>
                <a:spcPts val="2300"/>
              </a:lnSpc>
            </a:pPr>
            <a:r>
              <a:rPr lang="es-ES" sz="2400" dirty="0">
                <a:solidFill>
                  <a:srgbClr val="FFFF00"/>
                </a:solidFill>
              </a:rPr>
              <a:t>Porque la palabra de la cruz es locura a los que se pierden; </a:t>
            </a:r>
            <a:r>
              <a:rPr lang="es-ES" sz="2400" dirty="0">
                <a:solidFill>
                  <a:srgbClr val="00B0F0"/>
                </a:solidFill>
              </a:rPr>
              <a:t>pero a los que se salvan, esto es, a nosotros, es poder de Dios. </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187896" y="1819340"/>
            <a:ext cx="4096072" cy="1574598"/>
          </a:xfrm>
          <a:prstGeom prst="rect">
            <a:avLst/>
          </a:prstGeom>
          <a:noFill/>
        </p:spPr>
        <p:txBody>
          <a:bodyPr wrap="square" rtlCol="0">
            <a:spAutoFit/>
          </a:bodyPr>
          <a:lstStyle/>
          <a:p>
            <a:pPr algn="ctr">
              <a:lnSpc>
                <a:spcPts val="2300"/>
              </a:lnSpc>
            </a:pPr>
            <a:r>
              <a:rPr lang="es-ES" sz="2400" dirty="0">
                <a:solidFill>
                  <a:srgbClr val="FFFF00"/>
                </a:solidFill>
              </a:rPr>
              <a:t>Mas ahora que habéis sido libertados del pecado y hechos siervos de Dios, </a:t>
            </a:r>
            <a:r>
              <a:rPr lang="es-ES" sz="2400" dirty="0">
                <a:solidFill>
                  <a:srgbClr val="00B0F0"/>
                </a:solidFill>
              </a:rPr>
              <a:t>tenéis por vuestro fruto la santificación, </a:t>
            </a:r>
            <a:r>
              <a:rPr lang="es-ES" sz="2400" dirty="0">
                <a:solidFill>
                  <a:srgbClr val="FFFF00"/>
                </a:solidFill>
              </a:rPr>
              <a:t>y como fin, la vida eterna.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16" name="1 CuadroTexto">
            <a:extLst>
              <a:ext uri="{FF2B5EF4-FFF2-40B4-BE49-F238E27FC236}">
                <a16:creationId xmlns:a16="http://schemas.microsoft.com/office/drawing/2014/main" id="{DC059D5B-47AB-4FB1-92E9-1A224FBFD4F9}"/>
              </a:ext>
            </a:extLst>
          </p:cNvPr>
          <p:cNvSpPr txBox="1"/>
          <p:nvPr/>
        </p:nvSpPr>
        <p:spPr>
          <a:xfrm>
            <a:off x="539552" y="3284984"/>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6:22, 23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a:extLst>
              <a:ext uri="{FF2B5EF4-FFF2-40B4-BE49-F238E27FC236}">
                <a16:creationId xmlns:a16="http://schemas.microsoft.com/office/drawing/2014/main" id="{94BECEE8-B207-445D-AF82-FD0DCA3B4FA2}"/>
              </a:ext>
            </a:extLst>
          </p:cNvPr>
          <p:cNvSpPr txBox="1"/>
          <p:nvPr/>
        </p:nvSpPr>
        <p:spPr>
          <a:xfrm>
            <a:off x="107504" y="3789040"/>
            <a:ext cx="4427984" cy="1279646"/>
          </a:xfrm>
          <a:prstGeom prst="rect">
            <a:avLst/>
          </a:prstGeom>
          <a:noFill/>
        </p:spPr>
        <p:txBody>
          <a:bodyPr wrap="square" rtlCol="0">
            <a:spAutoFit/>
          </a:bodyPr>
          <a:lstStyle/>
          <a:p>
            <a:pPr algn="ctr">
              <a:lnSpc>
                <a:spcPts val="2300"/>
              </a:lnSpc>
            </a:pPr>
            <a:r>
              <a:rPr lang="es-ES" sz="2400" dirty="0">
                <a:solidFill>
                  <a:srgbClr val="FFFF00"/>
                </a:solidFill>
              </a:rPr>
              <a:t>Porque la paga del pecado es muerte, </a:t>
            </a:r>
            <a:r>
              <a:rPr lang="es-ES" sz="2400" dirty="0">
                <a:solidFill>
                  <a:srgbClr val="00B0F0"/>
                </a:solidFill>
              </a:rPr>
              <a:t>mas la </a:t>
            </a:r>
            <a:r>
              <a:rPr lang="es-ES" sz="2400" u="sng" dirty="0">
                <a:solidFill>
                  <a:srgbClr val="00B0F0"/>
                </a:solidFill>
              </a:rPr>
              <a:t>dádiva de Dios es vida eterna</a:t>
            </a:r>
            <a:r>
              <a:rPr lang="es-ES" sz="2400" dirty="0">
                <a:solidFill>
                  <a:srgbClr val="00B0F0"/>
                </a:solidFill>
              </a:rPr>
              <a:t> en Cristo Jesús Señor nuestro. </a:t>
            </a:r>
          </a:p>
        </p:txBody>
      </p:sp>
      <p:sp>
        <p:nvSpPr>
          <p:cNvPr id="27" name="TextBox 26">
            <a:extLst>
              <a:ext uri="{FF2B5EF4-FFF2-40B4-BE49-F238E27FC236}">
                <a16:creationId xmlns:a16="http://schemas.microsoft.com/office/drawing/2014/main" id="{266DF69B-9655-43FB-B3BE-99D0219957D8}"/>
              </a:ext>
            </a:extLst>
          </p:cNvPr>
          <p:cNvSpPr txBox="1"/>
          <p:nvPr/>
        </p:nvSpPr>
        <p:spPr>
          <a:xfrm>
            <a:off x="4580384" y="1403460"/>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única esperanza de vida eterna</a:t>
            </a:r>
          </a:p>
        </p:txBody>
      </p:sp>
    </p:spTree>
    <p:extLst>
      <p:ext uri="{BB962C8B-B14F-4D97-AF65-F5344CB8AC3E}">
        <p14:creationId xmlns:p14="http://schemas.microsoft.com/office/powerpoint/2010/main" val="280249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819340"/>
            <a:ext cx="4555232" cy="3934219"/>
          </a:xfrm>
          <a:prstGeom prst="rect">
            <a:avLst/>
          </a:prstGeom>
          <a:noFill/>
        </p:spPr>
        <p:txBody>
          <a:bodyPr wrap="square" rtlCol="0">
            <a:spAutoFit/>
          </a:bodyPr>
          <a:lstStyle/>
          <a:p>
            <a:pPr algn="ctr">
              <a:lnSpc>
                <a:spcPts val="2300"/>
              </a:lnSpc>
            </a:pPr>
            <a:r>
              <a:rPr lang="es-ES" sz="2400" dirty="0">
                <a:solidFill>
                  <a:schemeClr val="bg1"/>
                </a:solidFill>
              </a:rPr>
              <a:t>Después me mostró un río limpio de agua de vida, resplandeciente como cristal, que salía del trono de Dios y del Cordero. En medio de la calle de la ciudad, y a uno y otro lado del río, estaba el árbol de la vida, que produce doce frutos, dando cada mes su fruto; y las hojas del árbol eran para la sanidad de las naciones. Y no habrá más maldición; y el trono de Dios y del Cordero estará en ella, y sus siervos le servirán.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27" name="TextBox 26">
            <a:extLst>
              <a:ext uri="{FF2B5EF4-FFF2-40B4-BE49-F238E27FC236}">
                <a16:creationId xmlns:a16="http://schemas.microsoft.com/office/drawing/2014/main" id="{266DF69B-9655-43FB-B3BE-99D0219957D8}"/>
              </a:ext>
            </a:extLst>
          </p:cNvPr>
          <p:cNvSpPr txBox="1"/>
          <p:nvPr/>
        </p:nvSpPr>
        <p:spPr>
          <a:xfrm>
            <a:off x="4580384" y="1403460"/>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única esperanza de vida eterna</a:t>
            </a:r>
          </a:p>
        </p:txBody>
      </p:sp>
    </p:spTree>
    <p:extLst>
      <p:ext uri="{BB962C8B-B14F-4D97-AF65-F5344CB8AC3E}">
        <p14:creationId xmlns:p14="http://schemas.microsoft.com/office/powerpoint/2010/main" val="1397308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819340"/>
            <a:ext cx="4555232" cy="3934219"/>
          </a:xfrm>
          <a:prstGeom prst="rect">
            <a:avLst/>
          </a:prstGeom>
          <a:noFill/>
        </p:spPr>
        <p:txBody>
          <a:bodyPr wrap="square" rtlCol="0">
            <a:spAutoFit/>
          </a:bodyPr>
          <a:lstStyle/>
          <a:p>
            <a:pPr algn="ctr">
              <a:lnSpc>
                <a:spcPts val="2300"/>
              </a:lnSpc>
            </a:pPr>
            <a:r>
              <a:rPr lang="es-ES" sz="2400" dirty="0">
                <a:solidFill>
                  <a:srgbClr val="FFFF00"/>
                </a:solidFill>
              </a:rPr>
              <a:t>Después me mostró un río limpio de agua de vida, resplandeciente como cristal, que salía del trono de Dios y del Cordero.</a:t>
            </a:r>
            <a:r>
              <a:rPr lang="es-ES" sz="2400" dirty="0">
                <a:solidFill>
                  <a:schemeClr val="bg1"/>
                </a:solidFill>
              </a:rPr>
              <a:t> En medio de la calle de la ciudad, y a uno y otro lado del río, estaba el árbol de la vida, que produce doce frutos, dando cada mes su fruto; y las hojas del árbol eran para la sanidad de las naciones. Y no habrá más maldición; y el trono de Dios y del Cordero estará en ella, y sus siervos le servirán.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27" name="TextBox 26">
            <a:extLst>
              <a:ext uri="{FF2B5EF4-FFF2-40B4-BE49-F238E27FC236}">
                <a16:creationId xmlns:a16="http://schemas.microsoft.com/office/drawing/2014/main" id="{266DF69B-9655-43FB-B3BE-99D0219957D8}"/>
              </a:ext>
            </a:extLst>
          </p:cNvPr>
          <p:cNvSpPr txBox="1"/>
          <p:nvPr/>
        </p:nvSpPr>
        <p:spPr>
          <a:xfrm>
            <a:off x="4580384" y="1403460"/>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única esperanza de vida eterna</a:t>
            </a:r>
          </a:p>
        </p:txBody>
      </p:sp>
    </p:spTree>
    <p:extLst>
      <p:ext uri="{BB962C8B-B14F-4D97-AF65-F5344CB8AC3E}">
        <p14:creationId xmlns:p14="http://schemas.microsoft.com/office/powerpoint/2010/main" val="2583118186"/>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819340"/>
            <a:ext cx="4555232" cy="3934219"/>
          </a:xfrm>
          <a:prstGeom prst="rect">
            <a:avLst/>
          </a:prstGeom>
          <a:noFill/>
        </p:spPr>
        <p:txBody>
          <a:bodyPr wrap="square" rtlCol="0">
            <a:spAutoFit/>
          </a:bodyPr>
          <a:lstStyle/>
          <a:p>
            <a:pPr algn="ctr">
              <a:lnSpc>
                <a:spcPts val="2300"/>
              </a:lnSpc>
            </a:pPr>
            <a:r>
              <a:rPr lang="es-ES" sz="2400" dirty="0">
                <a:solidFill>
                  <a:srgbClr val="FFFF00"/>
                </a:solidFill>
              </a:rPr>
              <a:t>Después me mostró un río limpio de agua de vida, resplandeciente como cristal, que salía del trono de Dios y del Cordero.</a:t>
            </a:r>
            <a:r>
              <a:rPr lang="es-ES" sz="2400" dirty="0">
                <a:solidFill>
                  <a:schemeClr val="bg1"/>
                </a:solidFill>
              </a:rPr>
              <a:t> </a:t>
            </a:r>
            <a:r>
              <a:rPr lang="es-ES" sz="2400" dirty="0">
                <a:solidFill>
                  <a:srgbClr val="00B0F0"/>
                </a:solidFill>
              </a:rPr>
              <a:t>En medio de la calle de la ciudad, y a uno y otro lado del río, estaba el árbol de la vida, que produce doce frutos, dando cada mes su fruto; y las hojas del árbol eran para la sanidad de las naciones. </a:t>
            </a:r>
            <a:r>
              <a:rPr lang="es-ES" sz="2400" dirty="0">
                <a:solidFill>
                  <a:schemeClr val="bg1"/>
                </a:solidFill>
              </a:rPr>
              <a:t>Y no habrá más maldición; y el trono de Dios y del Cordero estará en ella, y sus siervos le servirán.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27" name="TextBox 26">
            <a:extLst>
              <a:ext uri="{FF2B5EF4-FFF2-40B4-BE49-F238E27FC236}">
                <a16:creationId xmlns:a16="http://schemas.microsoft.com/office/drawing/2014/main" id="{266DF69B-9655-43FB-B3BE-99D0219957D8}"/>
              </a:ext>
            </a:extLst>
          </p:cNvPr>
          <p:cNvSpPr txBox="1"/>
          <p:nvPr/>
        </p:nvSpPr>
        <p:spPr>
          <a:xfrm>
            <a:off x="4580384" y="1403460"/>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única esperanza de vida eterna</a:t>
            </a:r>
          </a:p>
        </p:txBody>
      </p:sp>
    </p:spTree>
    <p:extLst>
      <p:ext uri="{BB962C8B-B14F-4D97-AF65-F5344CB8AC3E}">
        <p14:creationId xmlns:p14="http://schemas.microsoft.com/office/powerpoint/2010/main" val="3009574665"/>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Él murió por nosotros</a:t>
            </a:r>
          </a:p>
        </p:txBody>
      </p:sp>
      <p:sp>
        <p:nvSpPr>
          <p:cNvPr id="18" name="TextBox 17">
            <a:extLst>
              <a:ext uri="{FF2B5EF4-FFF2-40B4-BE49-F238E27FC236}">
                <a16:creationId xmlns:a16="http://schemas.microsoft.com/office/drawing/2014/main" id="{880A9B82-8C7B-4556-A23A-4C60962E8EF4}"/>
              </a:ext>
            </a:extLst>
          </p:cNvPr>
          <p:cNvSpPr txBox="1"/>
          <p:nvPr/>
        </p:nvSpPr>
        <p:spPr>
          <a:xfrm>
            <a:off x="4572000" y="4415023"/>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cordero de Dios previsto desde la fundación del mundo</a:t>
            </a:r>
          </a:p>
        </p:txBody>
      </p:sp>
      <p:sp>
        <p:nvSpPr>
          <p:cNvPr id="8" name="1 CuadroTexto">
            <a:extLst>
              <a:ext uri="{FF2B5EF4-FFF2-40B4-BE49-F238E27FC236}">
                <a16:creationId xmlns:a16="http://schemas.microsoft.com/office/drawing/2014/main" id="{C39B6EE9-C0AB-44E1-85E7-7CE258B754A6}"/>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8B766FBB-C38E-46E9-B1BA-55136B586C37}"/>
              </a:ext>
            </a:extLst>
          </p:cNvPr>
          <p:cNvSpPr txBox="1"/>
          <p:nvPr/>
        </p:nvSpPr>
        <p:spPr>
          <a:xfrm>
            <a:off x="179512" y="435003"/>
            <a:ext cx="8784976" cy="984693"/>
          </a:xfrm>
          <a:prstGeom prst="rect">
            <a:avLst/>
          </a:prstGeom>
          <a:noFill/>
        </p:spPr>
        <p:txBody>
          <a:bodyPr wrap="square" rtlCol="0">
            <a:spAutoFit/>
          </a:bodyPr>
          <a:lstStyle/>
          <a:p>
            <a:pPr algn="ctr">
              <a:lnSpc>
                <a:spcPts val="2300"/>
              </a:lnSpc>
            </a:pPr>
            <a:r>
              <a:rPr lang="es-ES" sz="2400" u="sng" dirty="0">
                <a:solidFill>
                  <a:srgbClr val="FFFF00"/>
                </a:solidFill>
              </a:rPr>
              <a:t>Porque de tal manera amó Dios al mundo</a:t>
            </a:r>
            <a:r>
              <a:rPr lang="es-ES" sz="2400" dirty="0">
                <a:solidFill>
                  <a:srgbClr val="FFFF00"/>
                </a:solidFill>
              </a:rPr>
              <a:t>,</a:t>
            </a:r>
            <a:r>
              <a:rPr lang="es-ES" sz="2400" dirty="0">
                <a:solidFill>
                  <a:schemeClr val="bg1"/>
                </a:solidFill>
              </a:rPr>
              <a:t> </a:t>
            </a:r>
            <a:r>
              <a:rPr lang="es-ES" sz="2400" dirty="0">
                <a:solidFill>
                  <a:srgbClr val="FFFF00"/>
                </a:solidFill>
              </a:rPr>
              <a:t>que ha dado a su Hijo unigénito, </a:t>
            </a:r>
            <a:r>
              <a:rPr lang="es-ES" sz="2400" dirty="0">
                <a:solidFill>
                  <a:srgbClr val="00B0F0"/>
                </a:solidFill>
              </a:rPr>
              <a:t>para que todo aquel que en él cree, </a:t>
            </a:r>
            <a:r>
              <a:rPr lang="es-ES" sz="2400" dirty="0">
                <a:solidFill>
                  <a:srgbClr val="FFFF00"/>
                </a:solidFill>
              </a:rPr>
              <a:t>no se pierda, mas tenga vida eterna.</a:t>
            </a:r>
          </a:p>
        </p:txBody>
      </p:sp>
      <p:sp>
        <p:nvSpPr>
          <p:cNvPr id="12" name="TextBox 11">
            <a:extLst>
              <a:ext uri="{FF2B5EF4-FFF2-40B4-BE49-F238E27FC236}">
                <a16:creationId xmlns:a16="http://schemas.microsoft.com/office/drawing/2014/main" id="{1612E0F7-DA58-4D5F-A3F0-D41889C214CF}"/>
              </a:ext>
            </a:extLst>
          </p:cNvPr>
          <p:cNvSpPr txBox="1"/>
          <p:nvPr/>
        </p:nvSpPr>
        <p:spPr>
          <a:xfrm>
            <a:off x="4572000" y="4077072"/>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declaro un prefacio a la Cruz</a:t>
            </a:r>
          </a:p>
        </p:txBody>
      </p:sp>
      <p:sp>
        <p:nvSpPr>
          <p:cNvPr id="20" name="TextBox 19">
            <a:extLst>
              <a:ext uri="{FF2B5EF4-FFF2-40B4-BE49-F238E27FC236}">
                <a16:creationId xmlns:a16="http://schemas.microsoft.com/office/drawing/2014/main" id="{11A91FA3-C8D9-4940-AB98-FC82B94D72F7}"/>
              </a:ext>
            </a:extLst>
          </p:cNvPr>
          <p:cNvSpPr txBox="1"/>
          <p:nvPr/>
        </p:nvSpPr>
        <p:spPr>
          <a:xfrm>
            <a:off x="4572000" y="3741083"/>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triunfo y dijo “consumado es”</a:t>
            </a:r>
          </a:p>
        </p:txBody>
      </p:sp>
      <p:sp>
        <p:nvSpPr>
          <p:cNvPr id="21" name="TextBox 20">
            <a:extLst>
              <a:ext uri="{FF2B5EF4-FFF2-40B4-BE49-F238E27FC236}">
                <a16:creationId xmlns:a16="http://schemas.microsoft.com/office/drawing/2014/main" id="{435218EA-E095-4A23-80C8-06E8497D57A0}"/>
              </a:ext>
            </a:extLst>
          </p:cNvPr>
          <p:cNvSpPr txBox="1"/>
          <p:nvPr/>
        </p:nvSpPr>
        <p:spPr>
          <a:xfrm>
            <a:off x="4580384" y="3161437"/>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Jesus murió para darnos la oportunidad de tener vida eterna </a:t>
            </a:r>
          </a:p>
        </p:txBody>
      </p:sp>
      <p:sp>
        <p:nvSpPr>
          <p:cNvPr id="22" name="1 CuadroTexto">
            <a:extLst>
              <a:ext uri="{FF2B5EF4-FFF2-40B4-BE49-F238E27FC236}">
                <a16:creationId xmlns:a16="http://schemas.microsoft.com/office/drawing/2014/main" id="{8DE6098D-8C4C-4D89-95A4-5027AEE2ADD7}"/>
              </a:ext>
            </a:extLst>
          </p:cNvPr>
          <p:cNvSpPr txBox="1"/>
          <p:nvPr/>
        </p:nvSpPr>
        <p:spPr>
          <a:xfrm>
            <a:off x="449288" y="1315220"/>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2B028E91-0025-49C9-A54A-7690BBC3F3EC}"/>
              </a:ext>
            </a:extLst>
          </p:cNvPr>
          <p:cNvSpPr txBox="1"/>
          <p:nvPr/>
        </p:nvSpPr>
        <p:spPr>
          <a:xfrm>
            <a:off x="0" y="1819340"/>
            <a:ext cx="4555232" cy="3934219"/>
          </a:xfrm>
          <a:prstGeom prst="rect">
            <a:avLst/>
          </a:prstGeom>
          <a:noFill/>
        </p:spPr>
        <p:txBody>
          <a:bodyPr wrap="square" rtlCol="0">
            <a:spAutoFit/>
          </a:bodyPr>
          <a:lstStyle/>
          <a:p>
            <a:pPr algn="ctr">
              <a:lnSpc>
                <a:spcPts val="2300"/>
              </a:lnSpc>
            </a:pPr>
            <a:r>
              <a:rPr lang="es-ES" sz="2400" dirty="0">
                <a:solidFill>
                  <a:srgbClr val="FFFF00"/>
                </a:solidFill>
              </a:rPr>
              <a:t>Después me mostró un río limpio de agua de vida, resplandeciente como cristal, que salía del trono de Dios y del Cordero.</a:t>
            </a:r>
            <a:r>
              <a:rPr lang="es-ES" sz="2400" dirty="0">
                <a:solidFill>
                  <a:schemeClr val="bg1"/>
                </a:solidFill>
              </a:rPr>
              <a:t> </a:t>
            </a:r>
            <a:r>
              <a:rPr lang="es-ES" sz="2400" dirty="0">
                <a:solidFill>
                  <a:srgbClr val="00B0F0"/>
                </a:solidFill>
              </a:rPr>
              <a:t>En medio de la calle de la ciudad, y a uno y otro lado del río, estaba el árbol de la vida, que produce doce frutos, dando cada mes su fruto; y las hojas del árbol eran para la sanidad de las naciones. </a:t>
            </a:r>
            <a:r>
              <a:rPr lang="es-ES" sz="2400" dirty="0">
                <a:solidFill>
                  <a:srgbClr val="FFFF00"/>
                </a:solidFill>
              </a:rPr>
              <a:t>Y </a:t>
            </a:r>
            <a:r>
              <a:rPr lang="es-ES" sz="2400" u="sng" dirty="0">
                <a:solidFill>
                  <a:srgbClr val="FFFF00"/>
                </a:solidFill>
              </a:rPr>
              <a:t>no habrá más maldición</a:t>
            </a:r>
            <a:r>
              <a:rPr lang="es-ES" sz="2400" dirty="0">
                <a:solidFill>
                  <a:srgbClr val="FFFF00"/>
                </a:solidFill>
              </a:rPr>
              <a:t>; y el trono de Dios y del Cordero estará en ella, y sus siervos le servirán.</a:t>
            </a:r>
            <a:r>
              <a:rPr lang="es-ES" sz="2400" dirty="0">
                <a:solidFill>
                  <a:schemeClr val="bg1"/>
                </a:solidFill>
              </a:rPr>
              <a:t> </a:t>
            </a:r>
          </a:p>
        </p:txBody>
      </p:sp>
      <p:sp>
        <p:nvSpPr>
          <p:cNvPr id="24" name="TextBox 23">
            <a:extLst>
              <a:ext uri="{FF2B5EF4-FFF2-40B4-BE49-F238E27FC236}">
                <a16:creationId xmlns:a16="http://schemas.microsoft.com/office/drawing/2014/main" id="{16C0325D-0D42-442E-B5FC-2E5E599A9CE0}"/>
              </a:ext>
            </a:extLst>
          </p:cNvPr>
          <p:cNvSpPr txBox="1"/>
          <p:nvPr/>
        </p:nvSpPr>
        <p:spPr>
          <a:xfrm>
            <a:off x="4563616" y="2525669"/>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 la justicia</a:t>
            </a:r>
          </a:p>
        </p:txBody>
      </p:sp>
      <p:sp>
        <p:nvSpPr>
          <p:cNvPr id="25" name="TextBox 24">
            <a:extLst>
              <a:ext uri="{FF2B5EF4-FFF2-40B4-BE49-F238E27FC236}">
                <a16:creationId xmlns:a16="http://schemas.microsoft.com/office/drawing/2014/main" id="{9BD223E2-42E1-41D8-9800-5DA04BD2E05B}"/>
              </a:ext>
            </a:extLst>
          </p:cNvPr>
          <p:cNvSpPr txBox="1"/>
          <p:nvPr/>
        </p:nvSpPr>
        <p:spPr>
          <a:xfrm>
            <a:off x="4572000" y="2835667"/>
            <a:ext cx="4536504" cy="335989"/>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revelación del amor</a:t>
            </a:r>
          </a:p>
        </p:txBody>
      </p:sp>
      <p:sp>
        <p:nvSpPr>
          <p:cNvPr id="15" name="TextBox 14">
            <a:extLst>
              <a:ext uri="{FF2B5EF4-FFF2-40B4-BE49-F238E27FC236}">
                <a16:creationId xmlns:a16="http://schemas.microsoft.com/office/drawing/2014/main" id="{8D2AA71D-26A2-4698-B412-BD02EA294449}"/>
              </a:ext>
            </a:extLst>
          </p:cNvPr>
          <p:cNvSpPr txBox="1"/>
          <p:nvPr/>
        </p:nvSpPr>
        <p:spPr>
          <a:xfrm>
            <a:off x="4572000" y="1948993"/>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fuente de poder para romper las cadenas del pecado</a:t>
            </a:r>
          </a:p>
        </p:txBody>
      </p:sp>
      <p:sp>
        <p:nvSpPr>
          <p:cNvPr id="27" name="TextBox 26">
            <a:extLst>
              <a:ext uri="{FF2B5EF4-FFF2-40B4-BE49-F238E27FC236}">
                <a16:creationId xmlns:a16="http://schemas.microsoft.com/office/drawing/2014/main" id="{266DF69B-9655-43FB-B3BE-99D0219957D8}"/>
              </a:ext>
            </a:extLst>
          </p:cNvPr>
          <p:cNvSpPr txBox="1"/>
          <p:nvPr/>
        </p:nvSpPr>
        <p:spPr>
          <a:xfrm>
            <a:off x="4580384" y="1403460"/>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única esperanza de vida eterna</a:t>
            </a:r>
          </a:p>
        </p:txBody>
      </p:sp>
      <p:sp>
        <p:nvSpPr>
          <p:cNvPr id="16" name="TextBox 15">
            <a:extLst>
              <a:ext uri="{FF2B5EF4-FFF2-40B4-BE49-F238E27FC236}">
                <a16:creationId xmlns:a16="http://schemas.microsoft.com/office/drawing/2014/main" id="{4E81155B-659C-40C3-89FC-A86FB56423DF}"/>
              </a:ext>
            </a:extLst>
          </p:cNvPr>
          <p:cNvSpPr txBox="1"/>
          <p:nvPr/>
        </p:nvSpPr>
        <p:spPr>
          <a:xfrm>
            <a:off x="4580384" y="849804"/>
            <a:ext cx="4536504" cy="579646"/>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cruz es la garantía de que no habrá mas pecado en el universo</a:t>
            </a:r>
          </a:p>
        </p:txBody>
      </p:sp>
      <p:sp>
        <p:nvSpPr>
          <p:cNvPr id="17" name="TextBox 16">
            <a:extLst>
              <a:ext uri="{FF2B5EF4-FFF2-40B4-BE49-F238E27FC236}">
                <a16:creationId xmlns:a16="http://schemas.microsoft.com/office/drawing/2014/main" id="{96DB604F-881B-41E0-8473-DF873D50D177}"/>
              </a:ext>
            </a:extLst>
          </p:cNvPr>
          <p:cNvSpPr txBox="1"/>
          <p:nvPr/>
        </p:nvSpPr>
        <p:spPr>
          <a:xfrm>
            <a:off x="-1" y="1396475"/>
            <a:ext cx="4625295" cy="46103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“No solo los hombres sino los ángeles atribuirán honor y gloria al Redentor, porque aun ellos están seguros solo mediante los sufrimientos del Hijo de Dios. Es por la eficacia de la Cruz que los habitantes de los mundos no caídos han sido protegidos de la apostasía. Es esto lo que efectivamente ha revelado los engaños de Satanás y ha refutado sus afirmaciones. No solo quienes son lavados por la sangre de Cristo, sino también los santos ángeles, se sienten atraídos a él por el acto supremo de dar su vida por los pecados del mundo” (Elena de White, manuscrito inédito, </a:t>
            </a:r>
            <a:r>
              <a:rPr lang="es-ES" sz="2200" i="1" dirty="0">
                <a:solidFill>
                  <a:schemeClr val="bg1"/>
                </a:solidFill>
              </a:rPr>
              <a:t>MS</a:t>
            </a:r>
            <a:r>
              <a:rPr lang="es-ES" sz="2200" dirty="0">
                <a:solidFill>
                  <a:schemeClr val="bg1"/>
                </a:solidFill>
              </a:rPr>
              <a:t> 41, 1892)</a:t>
            </a:r>
            <a:endParaRPr lang="en-US" sz="2200" dirty="0">
              <a:solidFill>
                <a:schemeClr val="bg1"/>
              </a:solidFill>
            </a:endParaRPr>
          </a:p>
        </p:txBody>
      </p:sp>
    </p:spTree>
    <p:extLst>
      <p:ext uri="{BB962C8B-B14F-4D97-AF65-F5344CB8AC3E}">
        <p14:creationId xmlns:p14="http://schemas.microsoft.com/office/powerpoint/2010/main" val="6460926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animBg="1"/>
      <p:bldP spid="17"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649688</TotalTime>
  <Words>14791</Words>
  <Application>Microsoft Office PowerPoint</Application>
  <PresentationFormat>On-screen Show (4:3)</PresentationFormat>
  <Paragraphs>983</Paragraphs>
  <Slides>87</Slides>
  <Notes>84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Calibri</vt:lpstr>
      <vt:lpstr>Arial</vt:lpstr>
      <vt:lpstr>Arial Rounded MT 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9038</cp:revision>
  <cp:lastPrinted>2019-02-25T16:44:51Z</cp:lastPrinted>
  <dcterms:created xsi:type="dcterms:W3CDTF">2010-07-01T16:38:21Z</dcterms:created>
  <dcterms:modified xsi:type="dcterms:W3CDTF">2022-10-26T14:50:19Z</dcterms:modified>
</cp:coreProperties>
</file>