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150" r:id="rId3"/>
    <p:sldId id="1643" r:id="rId4"/>
    <p:sldId id="2042" r:id="rId5"/>
    <p:sldId id="2666" r:id="rId6"/>
    <p:sldId id="2714" r:id="rId7"/>
    <p:sldId id="2715" r:id="rId8"/>
    <p:sldId id="2725" r:id="rId9"/>
    <p:sldId id="2726" r:id="rId10"/>
    <p:sldId id="2727" r:id="rId11"/>
    <p:sldId id="2728" r:id="rId12"/>
    <p:sldId id="2729" r:id="rId13"/>
    <p:sldId id="2730" r:id="rId14"/>
    <p:sldId id="2731" r:id="rId15"/>
    <p:sldId id="2732" r:id="rId16"/>
    <p:sldId id="2733" r:id="rId17"/>
    <p:sldId id="2734" r:id="rId18"/>
    <p:sldId id="2735" r:id="rId19"/>
    <p:sldId id="2736" r:id="rId20"/>
    <p:sldId id="2721" r:id="rId21"/>
    <p:sldId id="2722" r:id="rId22"/>
    <p:sldId id="2723" r:id="rId23"/>
    <p:sldId id="2724" r:id="rId24"/>
    <p:sldId id="2737" r:id="rId25"/>
    <p:sldId id="2738" r:id="rId26"/>
    <p:sldId id="2739" r:id="rId27"/>
    <p:sldId id="2740" r:id="rId28"/>
    <p:sldId id="2741" r:id="rId29"/>
    <p:sldId id="2742" r:id="rId30"/>
    <p:sldId id="2748" r:id="rId31"/>
    <p:sldId id="2749" r:id="rId32"/>
    <p:sldId id="2750" r:id="rId33"/>
    <p:sldId id="2751" r:id="rId34"/>
    <p:sldId id="2752" r:id="rId35"/>
    <p:sldId id="2753" r:id="rId36"/>
    <p:sldId id="2754" r:id="rId37"/>
    <p:sldId id="2755" r:id="rId38"/>
    <p:sldId id="2756" r:id="rId39"/>
    <p:sldId id="2757" r:id="rId40"/>
    <p:sldId id="2758" r:id="rId41"/>
    <p:sldId id="2759" r:id="rId42"/>
    <p:sldId id="2761" r:id="rId43"/>
    <p:sldId id="2765" r:id="rId44"/>
    <p:sldId id="2762" r:id="rId45"/>
    <p:sldId id="2766" r:id="rId46"/>
    <p:sldId id="2763" r:id="rId47"/>
    <p:sldId id="2764" r:id="rId48"/>
    <p:sldId id="2767" r:id="rId49"/>
    <p:sldId id="2768" r:id="rId50"/>
    <p:sldId id="2779" r:id="rId51"/>
    <p:sldId id="2769" r:id="rId52"/>
    <p:sldId id="2770" r:id="rId53"/>
    <p:sldId id="2771" r:id="rId54"/>
    <p:sldId id="2772" r:id="rId55"/>
    <p:sldId id="2773" r:id="rId56"/>
    <p:sldId id="2774" r:id="rId57"/>
    <p:sldId id="2775" r:id="rId58"/>
    <p:sldId id="2776" r:id="rId59"/>
    <p:sldId id="2780" r:id="rId60"/>
    <p:sldId id="2781" r:id="rId61"/>
    <p:sldId id="2782" r:id="rId6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00"/>
    <a:srgbClr val="ADADEB"/>
    <a:srgbClr val="DFADE7"/>
    <a:srgbClr val="ADAB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7354" autoAdjust="0"/>
    <p:restoredTop sz="90580" autoAdjust="0"/>
  </p:normalViewPr>
  <p:slideViewPr>
    <p:cSldViewPr>
      <p:cViewPr>
        <p:scale>
          <a:sx n="40" d="100"/>
          <a:sy n="40" d="100"/>
        </p:scale>
        <p:origin x="-318" y="-5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4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DF0FC6F-90EE-4018-88F4-1B161A684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7467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La ley divina requiere que amemos a Dios en forma suprema, y a nuestro 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prójimo</a:t>
            </a:r>
            <a: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como a nosotros 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mismos</a:t>
            </a:r>
            <a: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. Sin el ejercicio de este amor, la más elevada profesión de fe es mera hipocresía.-ST 10-1-1911. El adorador de Dios descubrirá que no puede atesorar ni una fibra de la raíz del egoísmo. No puede cumplir sus deberes hacia Dios y oprimir a sus semejantes. El segundo principio es semejante al primero: "Amarás a 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tu</a:t>
            </a:r>
            <a: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prójimo</a:t>
            </a:r>
            <a: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como a ti 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mismo</a:t>
            </a:r>
            <a: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". "Haz esto, y vivirás". Estas son las palabras de Jesucristo de las cuales no puede apartarse ningún hombre, mujer o joven que sea verdadero cristiano. Es la obediencia a los principios de los mandamientos de Dios lo que modela el carácter de acuerdo con la similitud divina. </a:t>
            </a:r>
            <a:b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</a:br>
            <a:r>
              <a:rPr lang="es-ES" sz="1200" b="1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LIBRO:</a:t>
            </a:r>
            <a: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b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</a:br>
            <a:endParaRPr lang="es-E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HIJOS E HIJAS DE DIOS</a:t>
            </a:r>
          </a:p>
          <a:p>
            <a:r>
              <a:rPr lang="es-ES" sz="1200" b="1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CAPÍTULO:</a:t>
            </a:r>
            <a:br>
              <a:rPr lang="es-ES" sz="1200" b="1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</a:br>
            <a:endParaRPr lang="es-E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AMEMOS A NUESTRO PRÓJIMO</a:t>
            </a:r>
          </a:p>
          <a:p>
            <a:r>
              <a:rPr lang="es-ES" sz="1200" b="1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BÚSQUEDA:</a:t>
            </a:r>
            <a: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/>
            </a:r>
            <a:b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</a:br>
            <a:endParaRPr lang="es-E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s-E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 tu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projimo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como a ti mismo</a:t>
            </a:r>
            <a: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/>
            </a:r>
            <a:br>
              <a:rPr lang="es-E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75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9916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224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3492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1200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0552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979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17960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16644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581969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091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133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bsg.adventist.org/2014/1Q/SE/Img/SaQ114_SpanCov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685800"/>
            <a:ext cx="3276600" cy="528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1925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/>
          <p:cNvSpPr txBox="1"/>
          <p:nvPr/>
        </p:nvSpPr>
        <p:spPr>
          <a:xfrm>
            <a:off x="914400" y="572869"/>
            <a:ext cx="7391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defRPr/>
            </a:pPr>
            <a:r>
              <a:rPr lang="es-ES" sz="3600" b="1" dirty="0" smtClean="0">
                <a:ln w="31550" cmpd="sng">
                  <a:gradFill>
                    <a:gsLst>
                      <a:gs pos="70000">
                        <a:schemeClr val="accent2">
                          <a:lumMod val="75000"/>
                        </a:schemeClr>
                      </a:gs>
                      <a:gs pos="0">
                        <a:srgbClr val="CC706E"/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75000"/>
                    </a:srgbClr>
                  </a:outerShdw>
                </a:effectLst>
                <a:latin typeface="Cooper Black" pitchFamily="18" charset="0"/>
                <a:cs typeface="Arial"/>
              </a:rPr>
              <a:t>EL COSTO DEL DISCIPULADO</a:t>
            </a:r>
            <a:endParaRPr lang="es-ES" sz="3600" b="1" dirty="0">
              <a:ln w="31550" cmpd="sng">
                <a:gradFill>
                  <a:gsLst>
                    <a:gs pos="70000">
                      <a:schemeClr val="accent2">
                        <a:lumMod val="75000"/>
                      </a:schemeClr>
                    </a:gs>
                    <a:gs pos="0">
                      <a:srgbClr val="CC706E"/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75000"/>
                  </a:srgbClr>
                </a:outerShdw>
              </a:effectLst>
              <a:latin typeface="Cooper Black" pitchFamily="18" charset="0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3600" y="6172200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www.escuelasabatica2000.org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8388" y="2057400"/>
            <a:ext cx="44672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1309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2Corintios 1:7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nuestra esperanza respecto de vosotros es firme, pues sabemos que así como sois compañeros en las aflicciones, también lo sois en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consolación.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8388" y="2057400"/>
            <a:ext cx="44672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74131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alguno viene a mí, y no aborrece a su padre, y madre, y mujer, e hijos, y hermanos, y hermanas, y aun también su propia vida, no puede ser mi discípulo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8388" y="2057400"/>
            <a:ext cx="44672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46400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no aborrece a su padre, y madre, y mujer, e hijos, y hermanos, y hermanas, y aun también su propia vida, no puede ser mi discípulo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20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no puede ser mi discípulo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22339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800600" y="17920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err="1" smtClean="0">
                <a:solidFill>
                  <a:schemeClr val="bg1"/>
                </a:solidFill>
                <a:latin typeface="Arial Rounded MT Bold" pitchFamily="34" charset="0"/>
              </a:rPr>
              <a:t>Deut</a:t>
            </a: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. 21:15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197298" y="2357085"/>
            <a:ext cx="3946702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hombre tuviere dos mujeres, la una amada y la otra aborrecida, y la amada y la aborrecida le hubieren dado hijos, y el hijo primogénito fuere de la aborrecida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4078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800600" y="17920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err="1" smtClean="0">
                <a:solidFill>
                  <a:schemeClr val="bg1"/>
                </a:solidFill>
                <a:latin typeface="Arial Rounded MT Bold" pitchFamily="34" charset="0"/>
              </a:rPr>
              <a:t>Deut</a:t>
            </a: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. 21:15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197298" y="2357085"/>
            <a:ext cx="3946702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hombre tuviere dos mujeres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la una amada y la otra aborrecida, y la amada y la aborrecida le hubieren dado hijos, y el hijo primogénito fuere de la aborrecida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9135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800600" y="17920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err="1" smtClean="0">
                <a:solidFill>
                  <a:schemeClr val="bg1"/>
                </a:solidFill>
                <a:latin typeface="Arial Rounded MT Bold" pitchFamily="34" charset="0"/>
              </a:rPr>
              <a:t>Deut</a:t>
            </a: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. 21:15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197298" y="2357085"/>
            <a:ext cx="3946702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hombre tuviere dos mujeres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una amada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la otra aborrecida, y la amada y la aborrecida le hubieren dado hijos, y el hijo primogénito fuere de la aborrecida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3365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800600" y="17920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err="1" smtClean="0">
                <a:solidFill>
                  <a:schemeClr val="bg1"/>
                </a:solidFill>
                <a:latin typeface="Arial Rounded MT Bold" pitchFamily="34" charset="0"/>
              </a:rPr>
              <a:t>Deut</a:t>
            </a: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. 21:15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197298" y="2357085"/>
            <a:ext cx="3946702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hombre tuviere dos mujeres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una amada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la otra aborrecida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la amada y la aborrecida le hubieren dado hijos, y el hijo primogénito fuere de la aborrecida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2286000"/>
            <a:ext cx="4191000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Tomemos el caso de un hombre que tiene dos esposas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ama a una de ellas, pero no a la otra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ambas le dan hijos, y el primogénito es el hijo de la mujer a quien no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(NVI).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257800"/>
            <a:ext cx="91440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Puede darse el caso de que un hombre tenga dos esposas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sienta amor por una y no por otra.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ambas le dan hijos, pero el hijo mayor se lo dio la mujer que él no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 (PDPT)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943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800600" y="17920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err="1" smtClean="0">
                <a:solidFill>
                  <a:schemeClr val="bg1"/>
                </a:solidFill>
                <a:latin typeface="Arial Rounded MT Bold" pitchFamily="34" charset="0"/>
              </a:rPr>
              <a:t>Deut</a:t>
            </a: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. 21:15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197298" y="2357085"/>
            <a:ext cx="3946702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hombre tuviere dos mujeres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una amada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la otra aborrecida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la amada y la aborrecida le hubieren dado hijos, y el hijo primogénito fuere de la aborrecida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257800"/>
            <a:ext cx="91440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Puede darse el caso de que un hombre tenga dos esposas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sienta amor por una y no por otra.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ambas le dan hijos, pero el hijo mayor se lo dio la mujer que él no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 (PDPT)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-5334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10:37 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6200" y="2416076"/>
            <a:ext cx="342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ama a padre o madre más que a mí, no es digno de mí; el que ama a hijo o hija más que a mí, no es digno de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mí.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7535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800600" y="17920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err="1" smtClean="0">
                <a:solidFill>
                  <a:schemeClr val="bg1"/>
                </a:solidFill>
                <a:latin typeface="Arial Rounded MT Bold" pitchFamily="34" charset="0"/>
              </a:rPr>
              <a:t>Deut</a:t>
            </a: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. 21:15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197298" y="2357085"/>
            <a:ext cx="3946702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hombre tuviere dos mujeres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una amada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la otra aborrecida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la amada y la aborrecida le hubieren dado hijos, y el hijo primogénito fuere de la aborrecida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257800"/>
            <a:ext cx="91440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Puede darse el caso de que un hombre tenga dos esposas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sienta amor por una y no por otra.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ambas le dan hijos, pero el hijo mayor se lo dio la mujer que él no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 (PDPT)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-5334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10:37 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6200" y="2416076"/>
            <a:ext cx="342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a padre o madre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más que a mí, no es digno de mí; el que ama a hijo o hija más que a mí, no es digno de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mí.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61243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800600" y="17920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err="1" smtClean="0">
                <a:solidFill>
                  <a:schemeClr val="bg1"/>
                </a:solidFill>
                <a:latin typeface="Arial Rounded MT Bold" pitchFamily="34" charset="0"/>
              </a:rPr>
              <a:t>Deut</a:t>
            </a: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. 21:15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197298" y="2357085"/>
            <a:ext cx="3946702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hombre tuviere dos mujeres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una amada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la otra aborrecida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la amada y la aborrecida le hubieren dado hijos, y el hijo primogénito fuere de la aborrecida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257800"/>
            <a:ext cx="91440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Puede darse el caso de que un hombre tenga dos esposas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sienta amor por una y no por otra.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ambas le dan hijos, pero el hijo mayor se lo dio la mujer que él no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 (PDPT)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-5334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10:37 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6200" y="2416076"/>
            <a:ext cx="342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a padre o madre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no es digno de mí; el que ama a hijo o hija más que a mí, no es digno de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mí.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27786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800600" y="17920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err="1" smtClean="0">
                <a:solidFill>
                  <a:schemeClr val="bg1"/>
                </a:solidFill>
                <a:latin typeface="Arial Rounded MT Bold" pitchFamily="34" charset="0"/>
              </a:rPr>
              <a:t>Deut</a:t>
            </a: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. 21:15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197298" y="2357085"/>
            <a:ext cx="3946702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hombre tuviere dos mujeres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una amada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la otra aborrecida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la amada y la aborrecida le hubieren dado hijos, y el hijo primogénito fuere de la aborrecida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257800"/>
            <a:ext cx="91440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Puede darse el caso de que un hombre tenga dos esposas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sienta amor por una y no por otra.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ambas le dan hijos, pero el hijo mayor se lo dio la mujer que él no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 (PDPT)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-5334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10:37 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6200" y="2416076"/>
            <a:ext cx="342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a padre o madre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es digno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el que ama a hijo o hija más que a mí, no es digno de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mí.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3661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800600" y="17920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err="1" smtClean="0">
                <a:solidFill>
                  <a:schemeClr val="bg1"/>
                </a:solidFill>
                <a:latin typeface="Arial Rounded MT Bold" pitchFamily="34" charset="0"/>
              </a:rPr>
              <a:t>Deut</a:t>
            </a: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. 21:15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197298" y="2357085"/>
            <a:ext cx="3946702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hombre tuviere dos mujeres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una amada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la otra aborrecida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la amada y la aborrecida le hubieren dado hijos, y el hijo primogénito fuere de la aborrecida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257800"/>
            <a:ext cx="91440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Puede darse el caso de que un hombre tenga dos esposas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sienta amor por una y no por otra.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ambas le dan hijos, pero el hijo mayor se lo dio la mujer que él no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 (PDPT)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-5334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10:37 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6200" y="2416076"/>
            <a:ext cx="342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a padre o madre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es digno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ama a hijo o hija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más que a mí, no es digno de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mí.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6760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800600" y="17920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err="1" smtClean="0">
                <a:solidFill>
                  <a:schemeClr val="bg1"/>
                </a:solidFill>
                <a:latin typeface="Arial Rounded MT Bold" pitchFamily="34" charset="0"/>
              </a:rPr>
              <a:t>Deut</a:t>
            </a: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. 21:15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197298" y="2357085"/>
            <a:ext cx="3946702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hombre tuviere dos mujeres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una amada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la otra aborrecida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la amada y la aborrecida le hubieren dado hijos, y el hijo primogénito fuere de la aborrecida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257800"/>
            <a:ext cx="91440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Puede darse el caso de que un hombre tenga dos esposas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sienta amor por una y no por otra.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ambas le dan hijos, pero el hijo mayor se lo dio la mujer que él no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 (PDPT)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-5334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10:37 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6200" y="2416076"/>
            <a:ext cx="342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a padre o madre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es digno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ama a hijo o hija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mí,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es digno de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mí.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3143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800600" y="17920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err="1" smtClean="0">
                <a:solidFill>
                  <a:schemeClr val="bg1"/>
                </a:solidFill>
                <a:latin typeface="Arial Rounded MT Bold" pitchFamily="34" charset="0"/>
              </a:rPr>
              <a:t>Deut</a:t>
            </a: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. 21:15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197298" y="2357085"/>
            <a:ext cx="3946702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hombre tuviere dos mujeres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una amada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la otra aborrecida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la amada y la aborrecida le hubieren dado hijos, y el hijo primogénito fuere de la aborrecida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257800"/>
            <a:ext cx="91440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Puede darse el caso de que un hombre tenga dos esposas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sienta amor por una y no por otra.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ambas le dan hijos, pero el hijo mayor se lo dio la mujer que él no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 (PDPT)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-5334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10:37 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6200" y="2416076"/>
            <a:ext cx="342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a padre o madre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es digno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ama a hijo o hija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es digno de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mí.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1219200" y="2895600"/>
            <a:ext cx="1905000" cy="304800"/>
          </a:xfrm>
          <a:prstGeom prst="roundRect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381000" y="3962400"/>
            <a:ext cx="1905000" cy="304800"/>
          </a:xfrm>
          <a:prstGeom prst="roundRect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81535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800600" y="17920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err="1" smtClean="0">
                <a:solidFill>
                  <a:schemeClr val="bg1"/>
                </a:solidFill>
                <a:latin typeface="Arial Rounded MT Bold" pitchFamily="34" charset="0"/>
              </a:rPr>
              <a:t>Deut</a:t>
            </a: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. 21:15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197298" y="2357085"/>
            <a:ext cx="3946702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hombre tuviere dos mujeres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una amada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la otra aborrecida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la amada y la aborrecida le hubieren dado hijos, y el hijo primogénito fuere de la aborrecida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-5334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10:37 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6200" y="2416076"/>
            <a:ext cx="342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a padre o madre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es digno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ama a hijo o hija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es digno de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mí.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1219200" y="2895600"/>
            <a:ext cx="1905000" cy="304800"/>
          </a:xfrm>
          <a:prstGeom prst="roundRect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381000" y="3962400"/>
            <a:ext cx="1905000" cy="304800"/>
          </a:xfrm>
          <a:prstGeom prst="roundRect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990600" y="4734108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22:37-39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5288340"/>
            <a:ext cx="91159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Amarás al Señor tu Dios con todo tu corazón, y con toda tu alma, y con toda tu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mente.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 el primero y grande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mandamiento.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segundo es semejante: Amarás a tu prójimo como a ti mismo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83508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-609600" y="1752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10:37 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2209800"/>
            <a:ext cx="342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a padre o madre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mí, no es digno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ama a hijo o hija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mí, no es digno de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mí.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ounded Rectangle 2"/>
          <p:cNvSpPr/>
          <p:nvPr/>
        </p:nvSpPr>
        <p:spPr bwMode="auto">
          <a:xfrm>
            <a:off x="1219200" y="2667000"/>
            <a:ext cx="1905000" cy="304800"/>
          </a:xfrm>
          <a:prstGeom prst="roundRect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12761" y="3810000"/>
            <a:ext cx="1905000" cy="304800"/>
          </a:xfrm>
          <a:prstGeom prst="roundRect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990600" y="4734108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22:37-39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288340"/>
            <a:ext cx="91159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Amarás al Señor tu Dios con todo tu corazón, y con toda tu alma, y con toda tu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mente.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 el primero y grande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mandamiento.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segundo es semejante: Amarás a tu prójimo como a ti mismo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91091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-609600" y="1752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10:37 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2209800"/>
            <a:ext cx="342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a padre o madre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mí, no es digno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ama a hijo o hija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mí, no es digno de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mí.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ounded Rectangle 2"/>
          <p:cNvSpPr/>
          <p:nvPr/>
        </p:nvSpPr>
        <p:spPr bwMode="auto">
          <a:xfrm>
            <a:off x="1219200" y="2667000"/>
            <a:ext cx="1905000" cy="304800"/>
          </a:xfrm>
          <a:prstGeom prst="roundRect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12761" y="3810000"/>
            <a:ext cx="1905000" cy="304800"/>
          </a:xfrm>
          <a:prstGeom prst="roundRect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990600" y="4734108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22:37-39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288340"/>
            <a:ext cx="91159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Amarás al Señor tu Dios con todo tu corazón, y con toda tu alma, y con toda tu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mente.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Este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es el primero y grande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mandamiento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segundo es semejante: Amarás a tu prójimo como a ti mismo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2756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-609600" y="1752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10:37 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2209800"/>
            <a:ext cx="342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a padre o madre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mí, no es digno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ama a hijo o hija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mí, no es digno de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mí.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ounded Rectangle 2"/>
          <p:cNvSpPr/>
          <p:nvPr/>
        </p:nvSpPr>
        <p:spPr bwMode="auto">
          <a:xfrm>
            <a:off x="1219200" y="2667000"/>
            <a:ext cx="1905000" cy="304800"/>
          </a:xfrm>
          <a:prstGeom prst="roundRect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12761" y="3810000"/>
            <a:ext cx="1905000" cy="304800"/>
          </a:xfrm>
          <a:prstGeom prst="roundRect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990600" y="4734108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22:37-39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288340"/>
            <a:ext cx="91159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Amarás al Señor tu Dios con todo tu corazón, y con toda tu alma, y con toda tu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mente.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Este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es el primero y grande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mandamiento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el segundo es semejante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Amarás a tu prójimo como a ti mismo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1836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-609600" y="1752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10:37 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2209800"/>
            <a:ext cx="342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a padre o madre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mí, no es digno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ama a hijo o hija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más que a mí, no es digno de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mí.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ounded Rectangle 2"/>
          <p:cNvSpPr/>
          <p:nvPr/>
        </p:nvSpPr>
        <p:spPr bwMode="auto">
          <a:xfrm>
            <a:off x="1219200" y="2667000"/>
            <a:ext cx="1905000" cy="304800"/>
          </a:xfrm>
          <a:prstGeom prst="roundRect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12761" y="3810000"/>
            <a:ext cx="1905000" cy="304800"/>
          </a:xfrm>
          <a:prstGeom prst="roundRect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990600" y="4734108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22:37-39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288340"/>
            <a:ext cx="91159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Amarás al Señor tu Dios con todo tu corazón, y con toda tu alma, y con toda tu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mente.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Este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es el primero y grande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mandamiento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el segundo es semejante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Amarás a tu prójimo como a ti mismo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Éxodo 20:3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638800" y="2590800"/>
            <a:ext cx="347712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tendrás dioses ajenos delante de mí.</a:t>
            </a:r>
            <a:b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8" r="45000"/>
          <a:stretch/>
        </p:blipFill>
        <p:spPr>
          <a:xfrm>
            <a:off x="4343400" y="2057400"/>
            <a:ext cx="853898" cy="201124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029200" y="4495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642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que no lleva su cruz y viene en pos de mí, no puede ser mi discípulo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495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80084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no lleva su cruz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viene en pos de mí, no puede ser mi discípulo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495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2951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no lleva su cruz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495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Si alguno quiere venir en pos de mí, niéguese a sí mismo, y tome su cruz, y sígame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67058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no lleva su cruz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495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niéguese a sí mismo, y tome su cruz, y sígame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1381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8467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no lleva su cruz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495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tome su cruz, y sígame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02632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no lleva su cruz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tome su cruz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sígame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97725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no lleva su cruz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tome su cruz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sígame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914400" y="4495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16:21, 22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5029200"/>
            <a:ext cx="9115926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Desde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comenzó Jesús a declarar a sus discípulos que le era necesario ir a Jerusalén y padecer mucho de los ancianos, de los principales sacerdotes y de los escribas; y ser muerto, y resucitar al tercer día.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Pedro, tomándolo aparte, comenzó a reconvenirle, diciendo: Señor, ten compasión de ti; en ninguna manera esto te acontezca.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68867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no lleva su cruz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tome su cruz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sígame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914400" y="4495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16:21, 22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5029200"/>
            <a:ext cx="9115926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Desde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entonces comenzó Jesús a declarar a sus discípulos que le era necesario ir a Jerusalén y padecer mucho de los ancianos, de los principales sacerdotes y de los escribas; y ser muerto, y resucitar al tercer día.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Pedro, tomándolo aparte, comenzó a reconvenirle, diciendo: Señor, ten compasión de ti; en ninguna manera esto te acontezca.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1567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multitudes iban con él; y volviéndose, les dijo: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alguno viene a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no aborrece a su padre, y madre, y mujer, e hijos, y hermanos, y hermanas, y aun también su propia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no puede ser mi discípulo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914400"/>
            <a:ext cx="1752600" cy="327630"/>
          </a:xfrm>
          <a:prstGeom prst="round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que no lleva su cruz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tome su cruz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sígame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914400" y="4495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16:21, 22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5029200"/>
            <a:ext cx="9115926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Desde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entonces comenzó Jesús a declarar a sus discípulos que le era necesario ir a Jerusalén y padecer mucho de los ancianos, de los principales sacerdotes y de los escribas; y ser muerto, y resucitar al tercer día.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Pedro, tomándolo aparte, comenzó a reconvenirle, diciendo: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Señor, ten compasión de ti; en ninguna manera esto te acontezca.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79509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volviéndose, dijo a Pedro: ¡Quítate de delante de mí, Satanás!; me eres tropiezo, porque no pones la mira en las cosas de Dios, sino en las de los hombres.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no lleva su cruz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tome su cruz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sígame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914400" y="4495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16:21, 22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5029200"/>
            <a:ext cx="9115926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Desde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entonces comenzó Jesús a declarar a sus discípulos que le era necesario ir a Jerusalén y padecer mucho de los ancianos, de los principales sacerdotes y de los escribas; y ser muerto, y resucitar al tercer día.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Pedro, tomándolo aparte, comenzó a reconvenirle, diciendo: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Señor, ten compasión de ti; en ninguna manera esto te acontezca.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30645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volviéndose, dijo a Pedro: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¡Quítate de delante de mí, Satanás!;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me eres tropiezo, porque no pones la mira en las cosas de Dios, sino en las de los hombres.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no lleva su cruz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tome su cruz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sígame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914400" y="4495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16:21, 22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5029200"/>
            <a:ext cx="9115926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Desde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entonces comenzó Jesús a declarar a sus discípulos que le era necesario ir a Jerusalén y padecer mucho de los ancianos, de los principales sacerdotes y de los escribas; y ser muerto, y resucitar al tercer día.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Pedro, tomándolo aparte, comenzó a reconvenirle, diciendo: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Señor, ten compasión de ti; en ninguna manera esto te acontezca.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559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volviéndose, dijo a Pedro: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¡Quítate de delante de mí, Satanás!;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me eres tropiezo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porque no pones la mira en las cosas de Dios, sino en las de los hombres.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no lleva su cruz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tome su cruz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sígame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914400" y="4495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16:21, 22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5029200"/>
            <a:ext cx="9115926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Desde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entonces comenzó Jesús a declarar a sus discípulos que le era necesario ir a Jerusalén y padecer mucho de los ancianos, de los principales sacerdotes y de los escribas; y ser muerto, y resucitar al tercer día.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Pedro, tomándolo aparte, comenzó a reconvenirle, diciendo: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Señor, ten compasión de ti; en ninguna manera esto te acontezca.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61003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volviéndose, dijo a Pedro: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¡Quítate de delante de mí, Satanás!;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me eres tropiezo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porque no pones la mira en las cosas de Dios, sino en las de los hombres.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no lleva su cruz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tome su cruz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sígame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914400" y="4495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16:21, 22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5029200"/>
            <a:ext cx="9115926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Desde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entonces comenzó Jesús a declarar a sus discípulos que le era necesario ir a Jerusalén y padecer mucho de los ancianos, de los principales sacerdotes y de los escribas; y ser muerto, y resucitar al tercer día.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Pedro, tomándolo aparte, comenzó a reconvenirle, diciendo: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Señor, ten compasión de ti; en ninguna manera esto te acontezca.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62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63728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volviéndose, dijo a Pedro: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¡Quítate de delante de mí, Satanás!;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me eres tropiezo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porque no pones la mira en las cosas de Dios, sino en las de los hombres.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no lleva su cruz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tome su cruz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sígame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62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56460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 el que quiera salvar su vida, la perderá; y todo el que pierda su vida por causa de mí, la hallará.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4128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volviéndose, dijo a Pedro: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¡Quítate de delante de mí, Satanás!;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me eres tropiezo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porque no pones la mira en las cosas de Dios, sino en las de los hombres.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no lleva su cruz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tome su cruz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sígame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62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56460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 el que quiera salvar su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la perderá; y todo el que pierda su vida por causa de mí, la hallará.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5197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volviéndose, dijo a Pedro: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¡Quítate de delante de mí, Satanás!;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me eres tropiezo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porque no pones la mira en las cosas de Dios, sino en las de los hombres.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no lleva su cruz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tome su cruz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sígame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62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56460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 el que quiera salvar su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todo el que pierda su vida por causa de mí, la hallará.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123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volviéndose, dijo a Pedro: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¡Quítate de delante de mí, Satanás!;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me eres tropiezo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porque no pones la mira en las cosas de Dios, sino en las de los hombres.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no lleva su cruz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tome su cruz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sígame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3962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56460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 el que quiera salvar su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el que pierda su vida por causa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la hallará.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18074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volviéndose, dijo a Pedro: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¡Quítate de delante de mí, Satanás!;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me eres tropiezo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porque no pones la mira en las cosas de Dios, sino en las de los hombres.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953000" y="1868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18685" y="2438400"/>
            <a:ext cx="37972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no lleva su cruz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viene en pos de mí,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puede ser mi discípulo.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200" y="2362200"/>
            <a:ext cx="379724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dijo a sus discípulos: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 alguno quiere venir en pos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niéguese a sí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tome su cruz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sígame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56460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 el que quiera salvar su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el que pierda su vida por causa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la hallará.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730861"/>
            <a:ext cx="3962400" cy="3298339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“La cruz se pone sobre cada cristiano.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primer sufrimiento de Cristo que cada hombre debe experimentar es el llamado a abandonar los vínculos de este mundo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[...] Cuando Cristo llama a una persona, le pide que venga y muera” (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pp.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99).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46486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Corintios 9:24, 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¿No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sabéis que los que corren en el estadio, todos a la verdad corren, pero uno solo se lleva el premio? Corred de tal manera que lo obtengáis.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aquel que lucha, de todo se abstiene; ellos, a la verdad, para recibir una corona corruptible, pero nosotros, una incorruptible.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56460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 el que quiera salvar su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el que pierda su vida por causa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la hallará.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2665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Corintios 9:24, 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sabéis que los que corren en el estadio, todos a la verdad corren, pero uno solo se lleva el premio?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Corred de tal manera que lo obtengáis.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aquel que lucha, de todo se abstiene; ellos, a la verdad, para recibir una corona corruptible, pero nosotros, una incorruptible.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56460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 el que quiera salvar su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el que pierda su vida por causa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la hallará.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92068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Corintios 9:24, 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sabéis que los que corren en el estadio, todos a la verdad corren, pero uno solo se lleva el premio?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Corred de tal manera que lo obtengáis.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aquel que lucha, de todo se abstiene; ellos, a la verdad, para recibir una corona corruptible, pero nosotros, una incorruptible.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56460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 el que quiera salvar su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el que pierda su vida por causa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la hallará.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72313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Corintios 9:24, 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sabéis que los que corren en el estadio, todos a la verdad corren, pero uno solo se lleva el premio?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Corred de tal manera que lo obtengáis.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aquel que lucha, de todo se abstiene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ellos, a la verdad, para recibir una corona corruptible, pero nosotros, una incorruptible.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56460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 el que quiera salvar su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el que pierda su vida por causa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la hallará.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83252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Corintios 9:24, 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sabéis que los que corren en el estadio, todos a la verdad corren, pero uno solo se lleva el premio?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Corred de tal manera que lo obtengáis.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aquel que lucha, de todo se abstiene;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ellos, a la verdad, para recibir una corona corruptible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pero nosotros, una incorruptible.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16:25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56460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 el que quiera salvar su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el que pierda su vida por causa de mí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la hallará.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9181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Corintios 9:24, 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sabéis que los que corren en el estadio, todos a la verdad corren, pero uno solo se lleva el premio?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Corred de tal manera que lo obtengáis.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aquel que lucha, de todo se abstiene;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ellos, a la verdad, para recibir una corona corruptible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nosotros, una incorruptible.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2057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2590800"/>
            <a:ext cx="4038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tanto, nosotros también, teniendo en derredor nuestro tan grande nube de testigos, despojémonos de todo peso y del pecado que nos asedia, y corramos con paciencia la carrera que tenemos por delante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04561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Corintios 9:24, 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sabéis que los que corren en el estadio, todos a la verdad corren, pero uno solo se lleva el premio?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Corred de tal manera que lo obtengáis.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aquel que lucha, de todo se abstiene;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ellos, a la verdad, para recibir una corona corruptible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nosotros, una incorruptible.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2057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2590800"/>
            <a:ext cx="4038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tanto, nosotros también, teniendo en derredor nuestro tan grande nube de testigos,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despojémonos de todo peso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y del pecado que nos asedia, y corramos con paciencia la carrera que tenemos por delante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8514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Corintios 9:24, 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sabéis que los que corren en el estadio, todos a la verdad corren, pero uno solo se lleva el premio?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Corred de tal manera que lo obtengáis.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aquel que lucha, de todo se abstiene;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ellos, a la verdad, para recibir una corona corruptible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nosotros, una incorruptible.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2057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2590800"/>
            <a:ext cx="4038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tanto, nosotros también, teniendo en derredor nuestro tan grande nube de testigos,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despojémonos de todo peso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del pecado que nos asedia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corramos con paciencia la carrera que tenemos por delante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01591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Corintios 9:24, 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sabéis que los que corren en el estadio, todos a la verdad corren, pero uno solo se lleva el premio?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Corred de tal manera que lo obtengáis.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aquel que lucha, de todo se abstiene;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ellos, a la verdad, para recibir una corona corruptible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nosotros, una incorruptible.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2057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2590800"/>
            <a:ext cx="4038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tanto, nosotros también, teniendo en derredor nuestro tan grande nube de testigos,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despojémonos de todo peso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del pecado que nos asedia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corramos con paciencia la carrera que tenemos por delante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209800" y="49924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5613737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uestos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los ojos en Jesús, el autor y consumador de la fe, el cual por el gozo puesto delante de él sufrió la cruz, menospreciando el oprobio, y se sentó a la diestra del trono de Dios.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2736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Corintios 9:24, 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sabéis que los que corren en el estadio, todos a la verdad corren, pero uno solo se lleva el premio?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Corred de tal manera que lo obtengáis.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aquel que lucha, de todo se abstiene;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ellos, a la verdad, para recibir una corona corruptible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nosotros, una incorruptible.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2057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2590800"/>
            <a:ext cx="4038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tanto, nosotros también, teniendo en derredor nuestro tan grande nube de testigos,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despojémonos de todo peso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del pecado que nos asedia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corramos con paciencia la carrera que tenemos por delante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209800" y="49924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5613737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uestos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ojos en Jesús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el autor y consumador de la fe, el cual por el gozo puesto delante de él sufrió la cruz, menospreciando el oprobio, y se sentó a la diestra del trono de Dios.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71609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Corintios 9:24, 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sabéis que los que corren en el estadio, todos a la verdad corren, pero uno solo se lleva el premio?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Corred de tal manera que lo obtengáis.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aquel que lucha, de todo se abstiene;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ellos, a la verdad, para recibir una corona corruptible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nosotros, una incorruptible.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2057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2590800"/>
            <a:ext cx="4038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tanto, nosotros también, teniendo en derredor nuestro tan grande nube de testigos,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despojémonos de todo peso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del pecado que nos asedia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corramos con paciencia la carrera que tenemos por delante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209800" y="49924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5613737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uestos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ojos en Jesús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el autor y consumador de la fe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el cual por el gozo puesto delante de él sufrió la cruz, menospreciando el oprobio, y se sentó a la diestra del trono de Dios.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542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Corintios 9:24, 25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sabéis que los que corren en el estadio, todos a la verdad corren, pero uno solo se lleva el premio?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Corred de tal manera que lo obtengáis.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Todo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aquel que lucha, de todo se abstiene;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ellos, a la verdad, para recibir una corona corruptible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nosotros, una incorruptible.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2057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2590800"/>
            <a:ext cx="4038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tanto, nosotros también, teniendo en derredor nuestro tan grande nube de testigos,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despojémonos de todo peso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del pecado que nos asedia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corramos con paciencia la carrera que tenemos por delante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209800" y="49924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5613737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uestos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ojos en Jesús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el autor y consumador de la fe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el cual por el gozo puesto delante de él sufrió la cruz,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menospreciando el oprobio, y se sentó a la diestra del trono de Dios.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9200" y="2971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Poner la confianza en </a:t>
            </a:r>
            <a:r>
              <a:rPr lang="es-ES" sz="2000" b="1" dirty="0" err="1" smtClean="0">
                <a:latin typeface="Arial" pitchFamily="34" charset="0"/>
                <a:cs typeface="Arial" pitchFamily="34" charset="0"/>
              </a:rPr>
              <a:t>Jesus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36531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609600"/>
            <a:ext cx="9144000" cy="75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 aquí, nosotros hemos dejado nuestras posesiones y te hemos seguido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29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1981200"/>
            <a:ext cx="4038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 les dijo: De cierto os digo, que no hay nadie que haya dejado casa, o padres, o hermanos, o mujer, o hijos, por el reino de Dios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no haya de recibir mucho más en este tiempo, y en el siglo venidero la vida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eterna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209800" y="49924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5613737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uestos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ojos en Jesús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el autor y consumador de la fe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el cual por el gozo puesto delante de él sufrió la cruz,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menospreciando el oprobio, y se sentó a la diestra del trono de Dios.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9200" y="2971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Poner la confianza en </a:t>
            </a:r>
            <a:r>
              <a:rPr lang="es-ES" sz="2000" b="1" dirty="0" err="1" smtClean="0">
                <a:latin typeface="Arial" pitchFamily="34" charset="0"/>
                <a:cs typeface="Arial" pitchFamily="34" charset="0"/>
              </a:rPr>
              <a:t>Jesus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66128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/>
      <p:bldP spid="10" grpId="0"/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609600"/>
            <a:ext cx="9144000" cy="75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 aquí, nosotros hemos dejado nuestras posesiones y te hemos seguido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29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1981200"/>
            <a:ext cx="4038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 les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 cierto os digo, que no hay nadie que haya dejado casa, o padres, o hermanos, o mujer, o hijos, por el reino de Dios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no haya de recibir mucho más en este tiempo, y en el siglo venidero la vida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eterna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209800" y="49924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5613737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uestos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ojos en Jesús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el autor y consumador de la fe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el cual por el gozo puesto delante de él sufrió la cruz,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menospreciando el oprobio, y se sentó a la diestra del trono de Dios.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9200" y="2971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Poner la confianza en </a:t>
            </a:r>
            <a:r>
              <a:rPr lang="es-ES" sz="2000" b="1" dirty="0" err="1" smtClean="0">
                <a:latin typeface="Arial" pitchFamily="34" charset="0"/>
                <a:cs typeface="Arial" pitchFamily="34" charset="0"/>
              </a:rPr>
              <a:t>Jesus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0988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609600"/>
            <a:ext cx="9144000" cy="75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 aquí, nosotros hemos dejado nuestras posesiones y te hemos seguido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29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1981200"/>
            <a:ext cx="4038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 les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 cierto os digo, que no hay nadie que haya dejado casa, o padres, o hermanos, o mujer, o hijos, por el reino de Dios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no haya de recibir mucho más en este tiempo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en el siglo venidero la vida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eterna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209800" y="49924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5613737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uestos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ojos en Jesús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el autor y consumador de la fe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el cual por el gozo puesto delante de él sufrió la cruz,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menospreciando el oprobio, y se sentó a la diestra del trono de Dios.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9200" y="2971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Poner la confianza en </a:t>
            </a:r>
            <a:r>
              <a:rPr lang="es-ES" sz="2000" b="1" dirty="0" err="1" smtClean="0">
                <a:latin typeface="Arial" pitchFamily="34" charset="0"/>
                <a:cs typeface="Arial" pitchFamily="34" charset="0"/>
              </a:rPr>
              <a:t>Jesus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264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609600"/>
            <a:ext cx="9144000" cy="75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 aquí, nosotros hemos dejado nuestras posesiones y te hemos seguido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29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1981200"/>
            <a:ext cx="4038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 les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 cierto os digo, que no hay nadie que haya dejado casa, o padres, o hermanos, o mujer, o hijos, por el reino de Dios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no haya de recibir mucho más en este tiempo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y en el siglo venidero la vida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eterna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209800" y="49924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Hebreos 12:2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5613737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uestos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ojos en Jesús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el autor y consumador de la fe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el cual por el gozo puesto delante de él sufrió la cruz,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menospreciando el oprobio, y se sentó a la diestra del trono de Dios.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9200" y="2971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Poner la confianza en </a:t>
            </a:r>
            <a:r>
              <a:rPr lang="es-ES" sz="2000" b="1" dirty="0" err="1" smtClean="0">
                <a:latin typeface="Arial" pitchFamily="34" charset="0"/>
                <a:cs typeface="Arial" pitchFamily="34" charset="0"/>
              </a:rPr>
              <a:t>Jesus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2731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609600"/>
            <a:ext cx="9144000" cy="75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 aquí, nosotros hemos dejado nuestras posesiones y te hemos seguido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29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1981200"/>
            <a:ext cx="4038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 les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 cierto os digo, que no hay nadie que haya dejado casa, o padres, o hermanos, o mujer, o hijos, por el reino de Dios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no haya de recibir mucho más en este tiempo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y en el siglo venidero la vida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eterna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219200" y="46114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14:1-3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38100" y="5150584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 turbe vuestro corazón; creéis en Dios, creed también en mí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 la casa de mi Padre muchas moradas hay; si así no fuera, yo os lo hubiera dicho; voy, pues, a preparar lugar para vosotros.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me fuere y os preparare lugar, vendré otra vez, y os tomaré a mí mismo, para que donde yo estoy, vosotros también estéis.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9200" y="2971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Poner la confianza en </a:t>
            </a:r>
            <a:r>
              <a:rPr lang="es-ES" sz="2000" b="1" dirty="0" err="1" smtClean="0">
                <a:latin typeface="Arial" pitchFamily="34" charset="0"/>
                <a:cs typeface="Arial" pitchFamily="34" charset="0"/>
              </a:rPr>
              <a:t>Jesus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62914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609600"/>
            <a:ext cx="9144000" cy="75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 aquí, nosotros hemos dejado nuestras posesiones y te hemos seguido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29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1981200"/>
            <a:ext cx="4038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 les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 cierto os digo, que no hay nadie que haya dejado casa, o padres, o hermanos, o mujer, o hijos, por el reino de Dios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no haya de recibir mucho más en este tiempo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y en el siglo venidero la vida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eterna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219200" y="46114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14:1-3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38100" y="5150584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 turbe vuestro corazón; creéis en Dios, creed también en mí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 la casa de mi Padre muchas moradas hay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si así no fuera, yo os lo hubiera dicho; voy, pues, a preparar lugar para vosotros.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me fuere y os preparare lugar, vendré otra vez, y os tomaré a mí mismo, para que donde yo estoy, vosotros también estéis.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9200" y="2971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Poner la confianza en </a:t>
            </a:r>
            <a:r>
              <a:rPr lang="es-ES" sz="2000" b="1" dirty="0" err="1" smtClean="0">
                <a:latin typeface="Arial" pitchFamily="34" charset="0"/>
                <a:cs typeface="Arial" pitchFamily="34" charset="0"/>
              </a:rPr>
              <a:t>Jesus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2266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609600"/>
            <a:ext cx="9144000" cy="75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 aquí, nosotros hemos dejado nuestras posesiones y te hemos seguido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29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1981200"/>
            <a:ext cx="4038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 les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 cierto os digo, que no hay nadie que haya dejado casa, o padres, o hermanos, o mujer, o hijos, por el reino de Dios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no haya de recibir mucho más en este tiempo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y en el siglo venidero la vida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eterna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219200" y="46114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14:1-3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38100" y="5150584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 turbe vuestro corazón; creéis en Dios, creed también en mí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 la casa de mi Padre muchas moradas hay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si así no fuera, yo os lo hubiera dicho;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voy, pues, a preparar lugar para vosotros.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me fuere y os preparare lugar, vendré otra vez, y os tomaré a mí mismo, para que donde yo estoy, vosotros también estéis.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9200" y="2971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Poner la confianza en </a:t>
            </a:r>
            <a:r>
              <a:rPr lang="es-ES" sz="2000" b="1" dirty="0" err="1" smtClean="0">
                <a:latin typeface="Arial" pitchFamily="34" charset="0"/>
                <a:cs typeface="Arial" pitchFamily="34" charset="0"/>
              </a:rPr>
              <a:t>Jesus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65087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00" t="8314"/>
          <a:stretch/>
        </p:blipFill>
        <p:spPr>
          <a:xfrm>
            <a:off x="3962400" y="2057400"/>
            <a:ext cx="1356285" cy="177647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00" y="1196694"/>
            <a:ext cx="2590800" cy="1943100"/>
          </a:xfrm>
          <a:prstGeom prst="rect">
            <a:avLst/>
          </a:prstGeom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609600"/>
            <a:ext cx="9144000" cy="75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Pedro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 aquí, nosotros hemos dejado nuestras posesiones y te hemos seguido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694352"/>
            <a:ext cx="4114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El costo del discipulado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43434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Dar a Dios el primer lugar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304800" y="1295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18:29,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1981200"/>
            <a:ext cx="4038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 les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 cierto os digo, que no hay nadie que haya dejado casa, o padres, o hermanos, o mujer, o hijos, por el reino de Dios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no haya de recibir mucho más en este tiempo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y en el siglo venidero la vida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eterna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0074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Buscar la voluntad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36576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Obtener vida dándola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321611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Correr con un propósito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219200" y="46114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14:1-3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38100" y="5150584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 turbe vuestro corazón; creéis en Dios, creed también en mí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 la casa de mi Padre muchas moradas hay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si así no fuera, yo os lo hubiera dicho;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voy, pues, a preparar lugar para vosotros.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me fuere y os preparare lugar,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vendré otra vez, y os tomaré a mí mismo, para que donde yo estoy, vosotros también estéis. 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9200" y="2971800"/>
            <a:ext cx="4114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Poner la confianza en </a:t>
            </a:r>
            <a:r>
              <a:rPr lang="es-ES" sz="2000" b="1" dirty="0" err="1" smtClean="0">
                <a:latin typeface="Arial" pitchFamily="34" charset="0"/>
                <a:cs typeface="Arial" pitchFamily="34" charset="0"/>
              </a:rPr>
              <a:t>Jesus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21784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351267</TotalTime>
  <Words>8020</Words>
  <Application>Microsoft Office PowerPoint</Application>
  <PresentationFormat>On-screen Show (4:3)</PresentationFormat>
  <Paragraphs>577</Paragraphs>
  <Slides>61</Slides>
  <Notes>58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Dallas ISD</dc:creator>
  <cp:lastModifiedBy> </cp:lastModifiedBy>
  <cp:revision>2422</cp:revision>
  <dcterms:created xsi:type="dcterms:W3CDTF">2006-10-13T16:37:29Z</dcterms:created>
  <dcterms:modified xsi:type="dcterms:W3CDTF">2014-03-23T19:33:10Z</dcterms:modified>
</cp:coreProperties>
</file>