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9"/>
  </p:notesMasterIdLst>
  <p:handoutMasterIdLst>
    <p:handoutMasterId r:id="rId100"/>
  </p:handoutMasterIdLst>
  <p:sldIdLst>
    <p:sldId id="266" r:id="rId2"/>
    <p:sldId id="414" r:id="rId3"/>
    <p:sldId id="288" r:id="rId4"/>
    <p:sldId id="432" r:id="rId5"/>
    <p:sldId id="289" r:id="rId6"/>
    <p:sldId id="537" r:id="rId7"/>
    <p:sldId id="540" r:id="rId8"/>
    <p:sldId id="541" r:id="rId9"/>
    <p:sldId id="542" r:id="rId10"/>
    <p:sldId id="543" r:id="rId11"/>
    <p:sldId id="544" r:id="rId12"/>
    <p:sldId id="545" r:id="rId13"/>
    <p:sldId id="546" r:id="rId14"/>
    <p:sldId id="547" r:id="rId15"/>
    <p:sldId id="548" r:id="rId16"/>
    <p:sldId id="549" r:id="rId17"/>
    <p:sldId id="550" r:id="rId18"/>
    <p:sldId id="551" r:id="rId19"/>
    <p:sldId id="552" r:id="rId20"/>
    <p:sldId id="553" r:id="rId21"/>
    <p:sldId id="554" r:id="rId22"/>
    <p:sldId id="555" r:id="rId23"/>
    <p:sldId id="556" r:id="rId24"/>
    <p:sldId id="557" r:id="rId25"/>
    <p:sldId id="558" r:id="rId26"/>
    <p:sldId id="559" r:id="rId27"/>
    <p:sldId id="560" r:id="rId28"/>
    <p:sldId id="561" r:id="rId29"/>
    <p:sldId id="562" r:id="rId30"/>
    <p:sldId id="563" r:id="rId31"/>
    <p:sldId id="564" r:id="rId32"/>
    <p:sldId id="572" r:id="rId33"/>
    <p:sldId id="573" r:id="rId34"/>
    <p:sldId id="574" r:id="rId35"/>
    <p:sldId id="569" r:id="rId36"/>
    <p:sldId id="570" r:id="rId37"/>
    <p:sldId id="571" r:id="rId38"/>
    <p:sldId id="575" r:id="rId39"/>
    <p:sldId id="576" r:id="rId40"/>
    <p:sldId id="578" r:id="rId41"/>
    <p:sldId id="580" r:id="rId42"/>
    <p:sldId id="586" r:id="rId43"/>
    <p:sldId id="587" r:id="rId44"/>
    <p:sldId id="588" r:id="rId45"/>
    <p:sldId id="589" r:id="rId46"/>
    <p:sldId id="590" r:id="rId47"/>
    <p:sldId id="591" r:id="rId48"/>
    <p:sldId id="592" r:id="rId49"/>
    <p:sldId id="594" r:id="rId50"/>
    <p:sldId id="595" r:id="rId51"/>
    <p:sldId id="596" r:id="rId52"/>
    <p:sldId id="597" r:id="rId53"/>
    <p:sldId id="598" r:id="rId54"/>
    <p:sldId id="600" r:id="rId55"/>
    <p:sldId id="601" r:id="rId56"/>
    <p:sldId id="602" r:id="rId57"/>
    <p:sldId id="603" r:id="rId58"/>
    <p:sldId id="604" r:id="rId59"/>
    <p:sldId id="605" r:id="rId60"/>
    <p:sldId id="606" r:id="rId61"/>
    <p:sldId id="607" r:id="rId62"/>
    <p:sldId id="608" r:id="rId63"/>
    <p:sldId id="609" r:id="rId64"/>
    <p:sldId id="610" r:id="rId65"/>
    <p:sldId id="611" r:id="rId66"/>
    <p:sldId id="612" r:id="rId67"/>
    <p:sldId id="613" r:id="rId68"/>
    <p:sldId id="615" r:id="rId69"/>
    <p:sldId id="616" r:id="rId70"/>
    <p:sldId id="617" r:id="rId71"/>
    <p:sldId id="622" r:id="rId72"/>
    <p:sldId id="618" r:id="rId73"/>
    <p:sldId id="619" r:id="rId74"/>
    <p:sldId id="620" r:id="rId75"/>
    <p:sldId id="621" r:id="rId76"/>
    <p:sldId id="623" r:id="rId77"/>
    <p:sldId id="624" r:id="rId78"/>
    <p:sldId id="625" r:id="rId79"/>
    <p:sldId id="626" r:id="rId80"/>
    <p:sldId id="627" r:id="rId81"/>
    <p:sldId id="628" r:id="rId82"/>
    <p:sldId id="629" r:id="rId83"/>
    <p:sldId id="630" r:id="rId84"/>
    <p:sldId id="631" r:id="rId85"/>
    <p:sldId id="632" r:id="rId86"/>
    <p:sldId id="633" r:id="rId87"/>
    <p:sldId id="634" r:id="rId88"/>
    <p:sldId id="635" r:id="rId89"/>
    <p:sldId id="637" r:id="rId90"/>
    <p:sldId id="638" r:id="rId91"/>
    <p:sldId id="639" r:id="rId92"/>
    <p:sldId id="640" r:id="rId93"/>
    <p:sldId id="641" r:id="rId94"/>
    <p:sldId id="642" r:id="rId95"/>
    <p:sldId id="643" r:id="rId96"/>
    <p:sldId id="644" r:id="rId97"/>
    <p:sldId id="645" r:id="rId98"/>
  </p:sldIdLst>
  <p:sldSz cx="9144000" cy="6858000" type="screen4x3"/>
  <p:notesSz cx="6881813" cy="9296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266"/>
            <p14:sldId id="414"/>
            <p14:sldId id="288"/>
            <p14:sldId id="432"/>
            <p14:sldId id="289"/>
            <p14:sldId id="537"/>
            <p14:sldId id="540"/>
            <p14:sldId id="541"/>
            <p14:sldId id="542"/>
            <p14:sldId id="543"/>
            <p14:sldId id="544"/>
            <p14:sldId id="545"/>
            <p14:sldId id="546"/>
            <p14:sldId id="547"/>
            <p14:sldId id="548"/>
            <p14:sldId id="549"/>
            <p14:sldId id="550"/>
            <p14:sldId id="551"/>
            <p14:sldId id="552"/>
            <p14:sldId id="553"/>
            <p14:sldId id="554"/>
            <p14:sldId id="555"/>
            <p14:sldId id="556"/>
            <p14:sldId id="557"/>
            <p14:sldId id="558"/>
            <p14:sldId id="559"/>
            <p14:sldId id="560"/>
            <p14:sldId id="561"/>
            <p14:sldId id="562"/>
            <p14:sldId id="563"/>
            <p14:sldId id="564"/>
            <p14:sldId id="572"/>
            <p14:sldId id="573"/>
            <p14:sldId id="574"/>
            <p14:sldId id="569"/>
            <p14:sldId id="570"/>
            <p14:sldId id="571"/>
            <p14:sldId id="575"/>
            <p14:sldId id="576"/>
            <p14:sldId id="578"/>
            <p14:sldId id="580"/>
            <p14:sldId id="586"/>
            <p14:sldId id="587"/>
            <p14:sldId id="588"/>
            <p14:sldId id="589"/>
            <p14:sldId id="590"/>
            <p14:sldId id="591"/>
            <p14:sldId id="592"/>
            <p14:sldId id="594"/>
            <p14:sldId id="595"/>
            <p14:sldId id="596"/>
            <p14:sldId id="597"/>
            <p14:sldId id="598"/>
            <p14:sldId id="600"/>
            <p14:sldId id="601"/>
            <p14:sldId id="602"/>
            <p14:sldId id="603"/>
            <p14:sldId id="604"/>
            <p14:sldId id="605"/>
            <p14:sldId id="606"/>
            <p14:sldId id="607"/>
            <p14:sldId id="608"/>
            <p14:sldId id="609"/>
            <p14:sldId id="610"/>
            <p14:sldId id="611"/>
            <p14:sldId id="612"/>
            <p14:sldId id="613"/>
            <p14:sldId id="615"/>
            <p14:sldId id="616"/>
            <p14:sldId id="617"/>
            <p14:sldId id="622"/>
            <p14:sldId id="618"/>
            <p14:sldId id="619"/>
            <p14:sldId id="620"/>
            <p14:sldId id="621"/>
            <p14:sldId id="623"/>
            <p14:sldId id="624"/>
            <p14:sldId id="625"/>
            <p14:sldId id="626"/>
            <p14:sldId id="627"/>
            <p14:sldId id="628"/>
            <p14:sldId id="629"/>
            <p14:sldId id="630"/>
            <p14:sldId id="631"/>
            <p14:sldId id="632"/>
            <p14:sldId id="633"/>
            <p14:sldId id="634"/>
            <p14:sldId id="635"/>
            <p14:sldId id="637"/>
            <p14:sldId id="638"/>
            <p14:sldId id="639"/>
            <p14:sldId id="640"/>
            <p14:sldId id="641"/>
            <p14:sldId id="642"/>
            <p14:sldId id="643"/>
            <p14:sldId id="644"/>
            <p14:sldId id="645"/>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817" autoAdjust="0"/>
  </p:normalViewPr>
  <p:slideViewPr>
    <p:cSldViewPr>
      <p:cViewPr varScale="1">
        <p:scale>
          <a:sx n="60" d="100"/>
          <a:sy n="60" d="100"/>
        </p:scale>
        <p:origin x="520"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76"/>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21/2/2020</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2/21/2020</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367300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1008948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1142280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2650795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3668122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3339075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2934483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1337744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2676811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4000384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3861812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4270343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3356160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730698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3055336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326224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1754669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2151449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2996053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2839726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23392763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1604363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3596427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39979303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1049714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1782137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623960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3977480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4530323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26872728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3295571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26453969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35893061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13146616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31258313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39347945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8052558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17201141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24177126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33577735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26215522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39590175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30584970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41799205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2843481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42481895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21210946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19759603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23369770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25827960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27828461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33058581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41676213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3187220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21922730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17154887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21156998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23286326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22081491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23590537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1099997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31155627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31812289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33699615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39074558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8306020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28083504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16562043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8826566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1908076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19254439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4452991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598276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39489846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21696066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25381828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12435200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24500894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342755818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37104161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22797585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34871105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7694049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84172992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40705395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48160500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91</a:t>
            </a:fld>
            <a:endParaRPr lang="en-US"/>
          </a:p>
        </p:txBody>
      </p:sp>
    </p:spTree>
    <p:extLst>
      <p:ext uri="{BB962C8B-B14F-4D97-AF65-F5344CB8AC3E}">
        <p14:creationId xmlns:p14="http://schemas.microsoft.com/office/powerpoint/2010/main" val="9808592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92</a:t>
            </a:fld>
            <a:endParaRPr lang="en-US"/>
          </a:p>
        </p:txBody>
      </p:sp>
    </p:spTree>
    <p:extLst>
      <p:ext uri="{BB962C8B-B14F-4D97-AF65-F5344CB8AC3E}">
        <p14:creationId xmlns:p14="http://schemas.microsoft.com/office/powerpoint/2010/main" val="33948141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93</a:t>
            </a:fld>
            <a:endParaRPr lang="en-US"/>
          </a:p>
        </p:txBody>
      </p:sp>
    </p:spTree>
    <p:extLst>
      <p:ext uri="{BB962C8B-B14F-4D97-AF65-F5344CB8AC3E}">
        <p14:creationId xmlns:p14="http://schemas.microsoft.com/office/powerpoint/2010/main" val="38846383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94</a:t>
            </a:fld>
            <a:endParaRPr lang="en-US"/>
          </a:p>
        </p:txBody>
      </p:sp>
    </p:spTree>
    <p:extLst>
      <p:ext uri="{BB962C8B-B14F-4D97-AF65-F5344CB8AC3E}">
        <p14:creationId xmlns:p14="http://schemas.microsoft.com/office/powerpoint/2010/main" val="9472363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95</a:t>
            </a:fld>
            <a:endParaRPr lang="en-US"/>
          </a:p>
        </p:txBody>
      </p:sp>
    </p:spTree>
    <p:extLst>
      <p:ext uri="{BB962C8B-B14F-4D97-AF65-F5344CB8AC3E}">
        <p14:creationId xmlns:p14="http://schemas.microsoft.com/office/powerpoint/2010/main" val="103592077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96</a:t>
            </a:fld>
            <a:endParaRPr lang="en-US"/>
          </a:p>
        </p:txBody>
      </p:sp>
    </p:spTree>
    <p:extLst>
      <p:ext uri="{BB962C8B-B14F-4D97-AF65-F5344CB8AC3E}">
        <p14:creationId xmlns:p14="http://schemas.microsoft.com/office/powerpoint/2010/main" val="3089215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21/02/2020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21/02/2020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png"/></Relationships>
</file>

<file path=ppt/slides/_rels/slide4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1.jpeg"/></Relationships>
</file>

<file path=ppt/slides/_rels/slide4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1.jpe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7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7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7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7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9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9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9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9.png"/><Relationship Id="rId7" Type="http://schemas.openxmlformats.org/officeDocument/2006/relationships/image" Target="../media/image3.jpeg"/><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 Id="rId9" Type="http://schemas.openxmlformats.org/officeDocument/2006/relationships/image" Target="../media/image13.jpeg"/></Relationships>
</file>

<file path=ppt/slides/_rels/slide9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9.png"/><Relationship Id="rId7" Type="http://schemas.openxmlformats.org/officeDocument/2006/relationships/image" Target="../media/image3.jpeg"/><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 Id="rId9" Type="http://schemas.openxmlformats.org/officeDocument/2006/relationships/image" Target="../media/image13.jpeg"/></Relationships>
</file>

<file path=ppt/slides/_rels/slide9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9.png"/><Relationship Id="rId7" Type="http://schemas.openxmlformats.org/officeDocument/2006/relationships/image" Target="../media/image3.jpe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 Id="rId9" Type="http://schemas.openxmlformats.org/officeDocument/2006/relationships/image" Target="../media/image13.jpeg"/></Relationships>
</file>

<file path=ppt/slides/_rels/slide9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9.png"/><Relationship Id="rId7" Type="http://schemas.openxmlformats.org/officeDocument/2006/relationships/image" Target="../media/image3.jpeg"/><Relationship Id="rId2" Type="http://schemas.openxmlformats.org/officeDocument/2006/relationships/notesSlide" Target="../notesSlides/notesSlide91.xml"/><Relationship Id="rId1" Type="http://schemas.openxmlformats.org/officeDocument/2006/relationships/slideLayout" Target="../slideLayouts/slideLayout7.xml"/><Relationship Id="rId6" Type="http://schemas.openxmlformats.org/officeDocument/2006/relationships/image" Target="../media/image11.jpeg"/><Relationship Id="rId11" Type="http://schemas.openxmlformats.org/officeDocument/2006/relationships/image" Target="../media/image15.jpeg"/><Relationship Id="rId5" Type="http://schemas.openxmlformats.org/officeDocument/2006/relationships/image" Target="../media/image5.jpeg"/><Relationship Id="rId10" Type="http://schemas.openxmlformats.org/officeDocument/2006/relationships/image" Target="../media/image14.png"/><Relationship Id="rId4" Type="http://schemas.openxmlformats.org/officeDocument/2006/relationships/image" Target="../media/image10.jpeg"/><Relationship Id="rId9" Type="http://schemas.openxmlformats.org/officeDocument/2006/relationships/image" Target="../media/image13.jpeg"/></Relationships>
</file>

<file path=ppt/slides/_rels/slide96.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6.jpeg"/><Relationship Id="rId3" Type="http://schemas.openxmlformats.org/officeDocument/2006/relationships/image" Target="../media/image9.png"/><Relationship Id="rId7" Type="http://schemas.openxmlformats.org/officeDocument/2006/relationships/image" Target="../media/image3.jpeg"/><Relationship Id="rId12" Type="http://schemas.openxmlformats.org/officeDocument/2006/relationships/image" Target="../media/image4.jpeg"/><Relationship Id="rId2" Type="http://schemas.openxmlformats.org/officeDocument/2006/relationships/notesSlide" Target="../notesSlides/notesSlide92.xml"/><Relationship Id="rId1" Type="http://schemas.openxmlformats.org/officeDocument/2006/relationships/slideLayout" Target="../slideLayouts/slideLayout7.xml"/><Relationship Id="rId6" Type="http://schemas.openxmlformats.org/officeDocument/2006/relationships/image" Target="../media/image11.jpeg"/><Relationship Id="rId11" Type="http://schemas.openxmlformats.org/officeDocument/2006/relationships/image" Target="../media/image15.jpeg"/><Relationship Id="rId5" Type="http://schemas.openxmlformats.org/officeDocument/2006/relationships/image" Target="../media/image5.jpeg"/><Relationship Id="rId10" Type="http://schemas.openxmlformats.org/officeDocument/2006/relationships/image" Target="../media/image14.png"/><Relationship Id="rId4" Type="http://schemas.openxmlformats.org/officeDocument/2006/relationships/image" Target="../media/image10.jpeg"/><Relationship Id="rId9" Type="http://schemas.openxmlformats.org/officeDocument/2006/relationships/image" Target="../media/image13.jpeg"/><Relationship Id="rId14" Type="http://schemas.openxmlformats.org/officeDocument/2006/relationships/image" Target="../media/image8.jpeg"/></Relationships>
</file>

<file path=ppt/slides/_rels/slide9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4400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7" name="TextBox 6"/>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8" name="TextBox 7"/>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3" name="Picture 2">
            <a:extLst>
              <a:ext uri="{FF2B5EF4-FFF2-40B4-BE49-F238E27FC236}">
                <a16:creationId xmlns:a16="http://schemas.microsoft.com/office/drawing/2014/main" id="{56F5610F-9F41-4D6A-83DE-F4775484EB64}"/>
              </a:ext>
            </a:extLst>
          </p:cNvPr>
          <p:cNvPicPr>
            <a:picLocks noChangeAspect="1"/>
          </p:cNvPicPr>
          <p:nvPr/>
        </p:nvPicPr>
        <p:blipFill rotWithShape="1">
          <a:blip r:embed="rId2"/>
          <a:srcRect l="42438" t="29646" r="33937" b="8095"/>
          <a:stretch/>
        </p:blipFill>
        <p:spPr>
          <a:xfrm>
            <a:off x="2987824" y="-1"/>
            <a:ext cx="3168352" cy="4435693"/>
          </a:xfrm>
          <a:prstGeom prst="rect">
            <a:avLst/>
          </a:prstGeom>
        </p:spPr>
      </p:pic>
    </p:spTree>
    <p:extLst>
      <p:ext uri="{BB962C8B-B14F-4D97-AF65-F5344CB8AC3E}">
        <p14:creationId xmlns:p14="http://schemas.microsoft.com/office/powerpoint/2010/main" val="12364403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1560" y="1628800"/>
            <a:ext cx="7848872"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DE LA CONTAMINACIÓN A LA PURIFICACIÓN</a:t>
            </a:r>
            <a:endParaRPr lang="es-419"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endParaRPr>
          </a:p>
        </p:txBody>
      </p:sp>
      <p:pic>
        <p:nvPicPr>
          <p:cNvPr id="2" name="Picture 1">
            <a:extLst>
              <a:ext uri="{FF2B5EF4-FFF2-40B4-BE49-F238E27FC236}">
                <a16:creationId xmlns:a16="http://schemas.microsoft.com/office/drawing/2014/main" id="{742C2FD9-B81E-4A8F-9A30-54720FF3641E}"/>
              </a:ext>
            </a:extLst>
          </p:cNvPr>
          <p:cNvPicPr>
            <a:picLocks noChangeAspect="1"/>
          </p:cNvPicPr>
          <p:nvPr/>
        </p:nvPicPr>
        <p:blipFill>
          <a:blip r:embed="rId2"/>
          <a:stretch>
            <a:fillRect/>
          </a:stretch>
        </p:blipFill>
        <p:spPr>
          <a:xfrm>
            <a:off x="1801792" y="3013795"/>
            <a:ext cx="5540415" cy="2215405"/>
          </a:xfrm>
          <a:prstGeom prst="rect">
            <a:avLst/>
          </a:prstGeom>
        </p:spPr>
      </p:pic>
    </p:spTree>
    <p:extLst>
      <p:ext uri="{BB962C8B-B14F-4D97-AF65-F5344CB8AC3E}">
        <p14:creationId xmlns:p14="http://schemas.microsoft.com/office/powerpoint/2010/main" val="180893286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2738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8" name="2 CuadroTexto"/>
          <p:cNvSpPr txBox="1"/>
          <p:nvPr/>
        </p:nvSpPr>
        <p:spPr>
          <a:xfrm>
            <a:off x="12188" y="468998"/>
            <a:ext cx="9150547" cy="734625"/>
          </a:xfrm>
          <a:prstGeom prst="rect">
            <a:avLst/>
          </a:prstGeom>
          <a:noFill/>
        </p:spPr>
        <p:txBody>
          <a:bodyPr wrap="square" rtlCol="0">
            <a:spAutoFit/>
          </a:bodyPr>
          <a:lstStyle/>
          <a:p>
            <a:pPr algn="ctr">
              <a:lnSpc>
                <a:spcPts val="2500"/>
              </a:lnSpc>
            </a:pPr>
            <a:r>
              <a:rPr lang="es-ES" sz="2400" dirty="0">
                <a:solidFill>
                  <a:schemeClr val="bg1"/>
                </a:solidFill>
              </a:rPr>
              <a:t>Y él dijo: Hasta dos mil trescientas tardes y mañanas; luego el Santuario será purificado.</a:t>
            </a:r>
          </a:p>
        </p:txBody>
      </p:sp>
    </p:spTree>
    <p:extLst>
      <p:ext uri="{BB962C8B-B14F-4D97-AF65-F5344CB8AC3E}">
        <p14:creationId xmlns:p14="http://schemas.microsoft.com/office/powerpoint/2010/main" val="4219567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71438" y="5582369"/>
            <a:ext cx="21675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chemeClr val="bg1"/>
                </a:solidFill>
              </a:rPr>
              <a:t>En el año tercero del reinado del rey </a:t>
            </a:r>
            <a:r>
              <a:rPr lang="es-ES" sz="2400" dirty="0" err="1">
                <a:solidFill>
                  <a:schemeClr val="bg1"/>
                </a:solidFill>
              </a:rPr>
              <a:t>Belsasar</a:t>
            </a:r>
            <a:r>
              <a:rPr lang="es-ES" sz="2400" dirty="0">
                <a:solidFill>
                  <a:schemeClr val="bg1"/>
                </a:solidFill>
              </a:rPr>
              <a:t> me apareció una visión a mí, Daniel, después de aquella que me había aparecido antes. </a:t>
            </a:r>
          </a:p>
        </p:txBody>
      </p:sp>
    </p:spTree>
    <p:extLst>
      <p:ext uri="{BB962C8B-B14F-4D97-AF65-F5344CB8AC3E}">
        <p14:creationId xmlns:p14="http://schemas.microsoft.com/office/powerpoint/2010/main" val="2003373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71438" y="5582369"/>
            <a:ext cx="21675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el año tercero del reinado del rey </a:t>
            </a:r>
            <a:r>
              <a:rPr lang="es-ES" sz="2400" dirty="0" err="1">
                <a:solidFill>
                  <a:srgbClr val="FFFF00"/>
                </a:solidFill>
              </a:rPr>
              <a:t>Belsasar</a:t>
            </a:r>
            <a:r>
              <a:rPr lang="es-ES" sz="2400" dirty="0">
                <a:solidFill>
                  <a:srgbClr val="FFFF00"/>
                </a:solidFill>
              </a:rPr>
              <a:t> </a:t>
            </a:r>
            <a:r>
              <a:rPr lang="es-ES" sz="2400" dirty="0">
                <a:solidFill>
                  <a:schemeClr val="bg1"/>
                </a:solidFill>
              </a:rPr>
              <a:t>me apareció una visión a mí, Daniel, después de aquella que me había aparecido antes.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Tree>
    <p:extLst>
      <p:ext uri="{BB962C8B-B14F-4D97-AF65-F5344CB8AC3E}">
        <p14:creationId xmlns:p14="http://schemas.microsoft.com/office/powerpoint/2010/main" val="496249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71438" y="5582369"/>
            <a:ext cx="21675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el año tercero del reinado del rey </a:t>
            </a:r>
            <a:r>
              <a:rPr lang="es-ES" sz="2400" dirty="0" err="1">
                <a:solidFill>
                  <a:srgbClr val="FFFF00"/>
                </a:solidFill>
              </a:rPr>
              <a:t>Belsasar</a:t>
            </a:r>
            <a:r>
              <a:rPr lang="es-ES" sz="2400" dirty="0">
                <a:solidFill>
                  <a:srgbClr val="FFFF00"/>
                </a:solidFill>
              </a:rPr>
              <a:t> </a:t>
            </a:r>
            <a:r>
              <a:rPr lang="es-ES" sz="2400" dirty="0">
                <a:solidFill>
                  <a:srgbClr val="00B0F0"/>
                </a:solidFill>
              </a:rPr>
              <a:t>me apareció una visión a mí, Daniel,</a:t>
            </a:r>
            <a:r>
              <a:rPr lang="es-ES" sz="2400" dirty="0">
                <a:solidFill>
                  <a:schemeClr val="bg1"/>
                </a:solidFill>
              </a:rPr>
              <a:t> después de aquella que me había aparecido antes.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Tree>
    <p:extLst>
      <p:ext uri="{BB962C8B-B14F-4D97-AF65-F5344CB8AC3E}">
        <p14:creationId xmlns:p14="http://schemas.microsoft.com/office/powerpoint/2010/main" val="424224252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71438" y="5582369"/>
            <a:ext cx="21675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el año tercero del reinado del rey </a:t>
            </a:r>
            <a:r>
              <a:rPr lang="es-ES" sz="2400" dirty="0" err="1">
                <a:solidFill>
                  <a:srgbClr val="FFFF00"/>
                </a:solidFill>
              </a:rPr>
              <a:t>Belsasar</a:t>
            </a:r>
            <a:r>
              <a:rPr lang="es-ES" sz="2400" dirty="0">
                <a:solidFill>
                  <a:srgbClr val="FFFF00"/>
                </a:solidFill>
              </a:rPr>
              <a:t> </a:t>
            </a:r>
            <a:r>
              <a:rPr lang="es-ES" sz="2400" dirty="0">
                <a:solidFill>
                  <a:srgbClr val="00B0F0"/>
                </a:solidFill>
              </a:rPr>
              <a:t>me apareció una visión a mí, Daniel,</a:t>
            </a:r>
            <a:r>
              <a:rPr lang="es-ES" sz="2400" dirty="0">
                <a:solidFill>
                  <a:schemeClr val="bg1"/>
                </a:solidFill>
              </a:rPr>
              <a:t> </a:t>
            </a:r>
            <a:r>
              <a:rPr lang="es-ES" sz="2400" dirty="0">
                <a:solidFill>
                  <a:srgbClr val="92D050"/>
                </a:solidFill>
              </a:rPr>
              <a:t>después de aquella que me había aparecido antes.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8:3</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017027"/>
          </a:xfrm>
          <a:prstGeom prst="rect">
            <a:avLst/>
          </a:prstGeom>
          <a:noFill/>
        </p:spPr>
        <p:txBody>
          <a:bodyPr wrap="square" rtlCol="0">
            <a:spAutoFit/>
          </a:bodyPr>
          <a:lstStyle/>
          <a:p>
            <a:pPr algn="ctr">
              <a:lnSpc>
                <a:spcPts val="2500"/>
              </a:lnSpc>
            </a:pPr>
            <a:r>
              <a:rPr lang="es-ES" sz="2400" dirty="0">
                <a:solidFill>
                  <a:schemeClr val="bg1"/>
                </a:solidFill>
              </a:rPr>
              <a:t>Alcé los ojos y miré, y he aquí un carnero que estaba delante del río, y tenía dos cuernos; y aunque los cuernos eran altos, uno era más alto que el otro; y el más alto creció después.</a:t>
            </a:r>
          </a:p>
        </p:txBody>
      </p:sp>
    </p:spTree>
    <p:extLst>
      <p:ext uri="{BB962C8B-B14F-4D97-AF65-F5344CB8AC3E}">
        <p14:creationId xmlns:p14="http://schemas.microsoft.com/office/powerpoint/2010/main" val="3559448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71438" y="5582369"/>
            <a:ext cx="21675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el año tercero del reinado del rey </a:t>
            </a:r>
            <a:r>
              <a:rPr lang="es-ES" sz="2400" dirty="0" err="1">
                <a:solidFill>
                  <a:srgbClr val="FFFF00"/>
                </a:solidFill>
              </a:rPr>
              <a:t>Belsasar</a:t>
            </a:r>
            <a:r>
              <a:rPr lang="es-ES" sz="2400" dirty="0">
                <a:solidFill>
                  <a:srgbClr val="FFFF00"/>
                </a:solidFill>
              </a:rPr>
              <a:t> </a:t>
            </a:r>
            <a:r>
              <a:rPr lang="es-ES" sz="2400" dirty="0">
                <a:solidFill>
                  <a:srgbClr val="00B0F0"/>
                </a:solidFill>
              </a:rPr>
              <a:t>me apareció una visión a mí, Daniel,</a:t>
            </a:r>
            <a:r>
              <a:rPr lang="es-ES" sz="2400" dirty="0">
                <a:solidFill>
                  <a:schemeClr val="bg1"/>
                </a:solidFill>
              </a:rPr>
              <a:t> </a:t>
            </a:r>
            <a:r>
              <a:rPr lang="es-ES" sz="2400" dirty="0">
                <a:solidFill>
                  <a:srgbClr val="92D050"/>
                </a:solidFill>
              </a:rPr>
              <a:t>después de aquella que me había aparecido antes.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8:3</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017027"/>
          </a:xfrm>
          <a:prstGeom prst="rect">
            <a:avLst/>
          </a:prstGeom>
          <a:noFill/>
        </p:spPr>
        <p:txBody>
          <a:bodyPr wrap="square" rtlCol="0">
            <a:spAutoFit/>
          </a:bodyPr>
          <a:lstStyle/>
          <a:p>
            <a:pPr algn="ctr">
              <a:lnSpc>
                <a:spcPts val="2500"/>
              </a:lnSpc>
            </a:pPr>
            <a:r>
              <a:rPr lang="es-ES" sz="2400" dirty="0">
                <a:solidFill>
                  <a:srgbClr val="FFFF00"/>
                </a:solidFill>
              </a:rPr>
              <a:t>Alcé los ojos y miré, y he aquí un carnero que estaba delante del río, </a:t>
            </a:r>
            <a:r>
              <a:rPr lang="es-ES" sz="2400" dirty="0">
                <a:solidFill>
                  <a:schemeClr val="bg1"/>
                </a:solidFill>
              </a:rPr>
              <a:t>y tenía dos cuernos; y aunque los cuernos eran altos, uno era más alto que el otro; y el más alto creció después.</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spTree>
    <p:extLst>
      <p:ext uri="{BB962C8B-B14F-4D97-AF65-F5344CB8AC3E}">
        <p14:creationId xmlns:p14="http://schemas.microsoft.com/office/powerpoint/2010/main" val="29164991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71438" y="5582369"/>
            <a:ext cx="21675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el año tercero del reinado del rey </a:t>
            </a:r>
            <a:r>
              <a:rPr lang="es-ES" sz="2400" dirty="0" err="1">
                <a:solidFill>
                  <a:srgbClr val="FFFF00"/>
                </a:solidFill>
              </a:rPr>
              <a:t>Belsasar</a:t>
            </a:r>
            <a:r>
              <a:rPr lang="es-ES" sz="2400" dirty="0">
                <a:solidFill>
                  <a:srgbClr val="FFFF00"/>
                </a:solidFill>
              </a:rPr>
              <a:t> </a:t>
            </a:r>
            <a:r>
              <a:rPr lang="es-ES" sz="2400" dirty="0">
                <a:solidFill>
                  <a:srgbClr val="00B0F0"/>
                </a:solidFill>
              </a:rPr>
              <a:t>me apareció una visión a mí, Daniel,</a:t>
            </a:r>
            <a:r>
              <a:rPr lang="es-ES" sz="2400" dirty="0">
                <a:solidFill>
                  <a:schemeClr val="bg1"/>
                </a:solidFill>
              </a:rPr>
              <a:t> </a:t>
            </a:r>
            <a:r>
              <a:rPr lang="es-ES" sz="2400" dirty="0">
                <a:solidFill>
                  <a:srgbClr val="92D050"/>
                </a:solidFill>
              </a:rPr>
              <a:t>después de aquella que me había aparecido antes.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8:3</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017027"/>
          </a:xfrm>
          <a:prstGeom prst="rect">
            <a:avLst/>
          </a:prstGeom>
          <a:noFill/>
        </p:spPr>
        <p:txBody>
          <a:bodyPr wrap="square" rtlCol="0">
            <a:spAutoFit/>
          </a:bodyPr>
          <a:lstStyle/>
          <a:p>
            <a:pPr algn="ctr">
              <a:lnSpc>
                <a:spcPts val="2500"/>
              </a:lnSpc>
            </a:pPr>
            <a:r>
              <a:rPr lang="es-ES" sz="2400" dirty="0">
                <a:solidFill>
                  <a:srgbClr val="FFFF00"/>
                </a:solidFill>
              </a:rPr>
              <a:t>Alcé los ojos y miré, y he aquí un carnero que estaba delante del río, </a:t>
            </a:r>
            <a:r>
              <a:rPr lang="es-ES" sz="2400" dirty="0">
                <a:solidFill>
                  <a:srgbClr val="00B0F0"/>
                </a:solidFill>
              </a:rPr>
              <a:t>y tenía dos cuernos; </a:t>
            </a:r>
            <a:r>
              <a:rPr lang="es-ES" sz="2400" dirty="0">
                <a:solidFill>
                  <a:schemeClr val="bg1"/>
                </a:solidFill>
              </a:rPr>
              <a:t>y aunque los cuernos eran altos, uno era más alto que el otro; y el más alto creció después.</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spTree>
    <p:extLst>
      <p:ext uri="{BB962C8B-B14F-4D97-AF65-F5344CB8AC3E}">
        <p14:creationId xmlns:p14="http://schemas.microsoft.com/office/powerpoint/2010/main" val="358155784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chemeClr val="bg1"/>
                </a:solidFill>
              </a:rPr>
              <a:t>En cuanto al carnero que viste, que tenía dos cuernos, 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8:3</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017027"/>
          </a:xfrm>
          <a:prstGeom prst="rect">
            <a:avLst/>
          </a:prstGeom>
          <a:noFill/>
        </p:spPr>
        <p:txBody>
          <a:bodyPr wrap="square" rtlCol="0">
            <a:spAutoFit/>
          </a:bodyPr>
          <a:lstStyle/>
          <a:p>
            <a:pPr algn="ctr">
              <a:lnSpc>
                <a:spcPts val="2500"/>
              </a:lnSpc>
            </a:pPr>
            <a:r>
              <a:rPr lang="es-ES" sz="2400" dirty="0">
                <a:solidFill>
                  <a:srgbClr val="FFFF00"/>
                </a:solidFill>
              </a:rPr>
              <a:t>Alcé los ojos y miré, y he aquí un carnero que estaba delante del río, </a:t>
            </a:r>
            <a:r>
              <a:rPr lang="es-ES" sz="2400" dirty="0">
                <a:solidFill>
                  <a:srgbClr val="00B0F0"/>
                </a:solidFill>
              </a:rPr>
              <a:t>y tenía dos cuernos; </a:t>
            </a:r>
            <a:r>
              <a:rPr lang="es-ES" sz="2400" dirty="0">
                <a:solidFill>
                  <a:schemeClr val="bg1"/>
                </a:solidFill>
              </a:rPr>
              <a:t>y aunque los cuernos eran altos, uno era más alto que el otro; y el más alto creció después.</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spTree>
    <p:extLst>
      <p:ext uri="{BB962C8B-B14F-4D97-AF65-F5344CB8AC3E}">
        <p14:creationId xmlns:p14="http://schemas.microsoft.com/office/powerpoint/2010/main" val="25840675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chemeClr val="bg1"/>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8:3</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017027"/>
          </a:xfrm>
          <a:prstGeom prst="rect">
            <a:avLst/>
          </a:prstGeom>
          <a:noFill/>
        </p:spPr>
        <p:txBody>
          <a:bodyPr wrap="square" rtlCol="0">
            <a:spAutoFit/>
          </a:bodyPr>
          <a:lstStyle/>
          <a:p>
            <a:pPr algn="ctr">
              <a:lnSpc>
                <a:spcPts val="2500"/>
              </a:lnSpc>
            </a:pPr>
            <a:r>
              <a:rPr lang="es-ES" sz="2400" dirty="0">
                <a:solidFill>
                  <a:srgbClr val="FFFF00"/>
                </a:solidFill>
              </a:rPr>
              <a:t>Alcé los ojos y miré, y he aquí un carnero que estaba delante del río, </a:t>
            </a:r>
            <a:r>
              <a:rPr lang="es-ES" sz="2400" dirty="0">
                <a:solidFill>
                  <a:srgbClr val="00B0F0"/>
                </a:solidFill>
              </a:rPr>
              <a:t>y tenía dos cuernos; </a:t>
            </a:r>
            <a:r>
              <a:rPr lang="es-ES" sz="2400" dirty="0">
                <a:solidFill>
                  <a:schemeClr val="bg1"/>
                </a:solidFill>
              </a:rPr>
              <a:t>y aunque los cuernos eran altos, uno era más alto que el otro; y el más alto creció después.</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spTree>
    <p:extLst>
      <p:ext uri="{BB962C8B-B14F-4D97-AF65-F5344CB8AC3E}">
        <p14:creationId xmlns:p14="http://schemas.microsoft.com/office/powerpoint/2010/main" val="405635465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8:3</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017027"/>
          </a:xfrm>
          <a:prstGeom prst="rect">
            <a:avLst/>
          </a:prstGeom>
          <a:noFill/>
        </p:spPr>
        <p:txBody>
          <a:bodyPr wrap="square" rtlCol="0">
            <a:spAutoFit/>
          </a:bodyPr>
          <a:lstStyle/>
          <a:p>
            <a:pPr algn="ctr">
              <a:lnSpc>
                <a:spcPts val="2500"/>
              </a:lnSpc>
            </a:pPr>
            <a:r>
              <a:rPr lang="es-ES" sz="2400" dirty="0">
                <a:solidFill>
                  <a:srgbClr val="FFFF00"/>
                </a:solidFill>
              </a:rPr>
              <a:t>Alcé los ojos y miré, y he aquí un carnero que estaba delante del río, </a:t>
            </a:r>
            <a:r>
              <a:rPr lang="es-ES" sz="2400" dirty="0">
                <a:solidFill>
                  <a:srgbClr val="00B0F0"/>
                </a:solidFill>
              </a:rPr>
              <a:t>y tenía dos cuernos; </a:t>
            </a:r>
            <a:r>
              <a:rPr lang="es-ES" sz="2400" dirty="0">
                <a:solidFill>
                  <a:schemeClr val="bg1"/>
                </a:solidFill>
              </a:rPr>
              <a:t>y aunque los cuernos eran altos, uno era más alto que el otro; y el más alto creció después.</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Tree>
    <p:extLst>
      <p:ext uri="{BB962C8B-B14F-4D97-AF65-F5344CB8AC3E}">
        <p14:creationId xmlns:p14="http://schemas.microsoft.com/office/powerpoint/2010/main" val="13472378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par>
                                <p:cTn id="20" presetID="16" presetClass="entr" presetSubtype="21"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arn(inVertical)">
                                      <p:cBhvr>
                                        <p:cTn id="25" dur="500"/>
                                        <p:tgtEl>
                                          <p:spTgt spid="17"/>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arn(inVertical)">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8:3</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017027"/>
          </a:xfrm>
          <a:prstGeom prst="rect">
            <a:avLst/>
          </a:prstGeom>
          <a:noFill/>
        </p:spPr>
        <p:txBody>
          <a:bodyPr wrap="square" rtlCol="0">
            <a:spAutoFit/>
          </a:bodyPr>
          <a:lstStyle/>
          <a:p>
            <a:pPr algn="ctr">
              <a:lnSpc>
                <a:spcPts val="2500"/>
              </a:lnSpc>
            </a:pPr>
            <a:r>
              <a:rPr lang="es-ES" sz="2400" dirty="0">
                <a:solidFill>
                  <a:srgbClr val="FFFF00"/>
                </a:solidFill>
              </a:rPr>
              <a:t>Alcé los ojos y miré, y he aquí un carnero que estaba delante del río, </a:t>
            </a:r>
            <a:r>
              <a:rPr lang="es-ES" sz="2400" dirty="0">
                <a:solidFill>
                  <a:srgbClr val="00B0F0"/>
                </a:solidFill>
              </a:rPr>
              <a:t>y tenía dos cuernos; </a:t>
            </a:r>
            <a:r>
              <a:rPr lang="es-ES" sz="2400" dirty="0">
                <a:solidFill>
                  <a:srgbClr val="92D050"/>
                </a:solidFill>
              </a:rPr>
              <a:t>y aunque los cuernos eran altos, </a:t>
            </a:r>
            <a:r>
              <a:rPr lang="es-ES" sz="2400" dirty="0">
                <a:solidFill>
                  <a:schemeClr val="bg1"/>
                </a:solidFill>
              </a:rPr>
              <a:t>uno era más alto que el otro; y el más alto creció después.</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Tree>
    <p:extLst>
      <p:ext uri="{BB962C8B-B14F-4D97-AF65-F5344CB8AC3E}">
        <p14:creationId xmlns:p14="http://schemas.microsoft.com/office/powerpoint/2010/main" val="313358436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8:3</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017027"/>
          </a:xfrm>
          <a:prstGeom prst="rect">
            <a:avLst/>
          </a:prstGeom>
          <a:noFill/>
        </p:spPr>
        <p:txBody>
          <a:bodyPr wrap="square" rtlCol="0">
            <a:spAutoFit/>
          </a:bodyPr>
          <a:lstStyle/>
          <a:p>
            <a:pPr algn="ctr">
              <a:lnSpc>
                <a:spcPts val="2500"/>
              </a:lnSpc>
            </a:pPr>
            <a:r>
              <a:rPr lang="es-ES" sz="2400" dirty="0">
                <a:solidFill>
                  <a:srgbClr val="FFFF00"/>
                </a:solidFill>
              </a:rPr>
              <a:t>Alcé los ojos y miré, y he aquí un carnero que estaba delante del río, </a:t>
            </a:r>
            <a:r>
              <a:rPr lang="es-ES" sz="2400" dirty="0">
                <a:solidFill>
                  <a:srgbClr val="00B0F0"/>
                </a:solidFill>
              </a:rPr>
              <a:t>y tenía dos cuernos; </a:t>
            </a:r>
            <a:r>
              <a:rPr lang="es-ES" sz="2400" dirty="0">
                <a:solidFill>
                  <a:srgbClr val="92D050"/>
                </a:solidFill>
              </a:rPr>
              <a:t>y aunque los cuernos eran altos, </a:t>
            </a:r>
            <a:r>
              <a:rPr lang="es-ES" sz="2400" dirty="0">
                <a:solidFill>
                  <a:srgbClr val="FFFF00"/>
                </a:solidFill>
              </a:rPr>
              <a:t>uno era más alto que el otro; y el más alto creció después.</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Tree>
    <p:extLst>
      <p:ext uri="{BB962C8B-B14F-4D97-AF65-F5344CB8AC3E}">
        <p14:creationId xmlns:p14="http://schemas.microsoft.com/office/powerpoint/2010/main" val="366696448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8:4</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337628"/>
          </a:xfrm>
          <a:prstGeom prst="rect">
            <a:avLst/>
          </a:prstGeom>
          <a:noFill/>
        </p:spPr>
        <p:txBody>
          <a:bodyPr wrap="square" rtlCol="0">
            <a:spAutoFit/>
          </a:bodyPr>
          <a:lstStyle/>
          <a:p>
            <a:pPr algn="ctr">
              <a:lnSpc>
                <a:spcPts val="2500"/>
              </a:lnSpc>
            </a:pPr>
            <a:r>
              <a:rPr lang="es-ES" sz="2400" dirty="0">
                <a:solidFill>
                  <a:schemeClr val="bg1"/>
                </a:solidFill>
              </a:rPr>
              <a:t>Vi que el carnero hería con los cuernos al poniente, al norte y al sur, y que ninguna bestia podía parar delante de él, ni había quien escapase de su poder; y hacía conforme a su voluntad, y se engrandecía.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Tree>
    <p:extLst>
      <p:ext uri="{BB962C8B-B14F-4D97-AF65-F5344CB8AC3E}">
        <p14:creationId xmlns:p14="http://schemas.microsoft.com/office/powerpoint/2010/main" val="29157880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8:4</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337628"/>
          </a:xfrm>
          <a:prstGeom prst="rect">
            <a:avLst/>
          </a:prstGeom>
          <a:noFill/>
        </p:spPr>
        <p:txBody>
          <a:bodyPr wrap="square" rtlCol="0">
            <a:spAutoFit/>
          </a:bodyPr>
          <a:lstStyle/>
          <a:p>
            <a:pPr algn="ctr">
              <a:lnSpc>
                <a:spcPts val="2500"/>
              </a:lnSpc>
            </a:pPr>
            <a:r>
              <a:rPr lang="es-ES" sz="2400" dirty="0">
                <a:solidFill>
                  <a:srgbClr val="FFFF00"/>
                </a:solidFill>
              </a:rPr>
              <a:t>Vi que el carnero hería con los cuernos</a:t>
            </a:r>
            <a:r>
              <a:rPr lang="es-ES" sz="2400" dirty="0">
                <a:solidFill>
                  <a:schemeClr val="bg1"/>
                </a:solidFill>
              </a:rPr>
              <a:t> al poniente, al norte y al sur, y que ninguna bestia podía parar delante de él, ni había quien escapase de su poder; y hacía conforme a su voluntad, y se engrandecía.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Tree>
    <p:extLst>
      <p:ext uri="{BB962C8B-B14F-4D97-AF65-F5344CB8AC3E}">
        <p14:creationId xmlns:p14="http://schemas.microsoft.com/office/powerpoint/2010/main" val="286783161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8:4</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337628"/>
          </a:xfrm>
          <a:prstGeom prst="rect">
            <a:avLst/>
          </a:prstGeom>
          <a:noFill/>
        </p:spPr>
        <p:txBody>
          <a:bodyPr wrap="square" rtlCol="0">
            <a:spAutoFit/>
          </a:bodyPr>
          <a:lstStyle/>
          <a:p>
            <a:pPr algn="ctr">
              <a:lnSpc>
                <a:spcPts val="2500"/>
              </a:lnSpc>
            </a:pPr>
            <a:r>
              <a:rPr lang="es-ES" sz="2400" dirty="0">
                <a:solidFill>
                  <a:srgbClr val="FFFF00"/>
                </a:solidFill>
              </a:rPr>
              <a:t>Vi que el carnero hería con los cuernos</a:t>
            </a:r>
            <a:r>
              <a:rPr lang="es-ES" sz="2400" dirty="0">
                <a:solidFill>
                  <a:schemeClr val="bg1"/>
                </a:solidFill>
              </a:rPr>
              <a:t> </a:t>
            </a:r>
            <a:r>
              <a:rPr lang="es-ES" sz="2400" dirty="0">
                <a:solidFill>
                  <a:srgbClr val="00B0F0"/>
                </a:solidFill>
              </a:rPr>
              <a:t>al poniente, al norte y al sur,</a:t>
            </a:r>
            <a:r>
              <a:rPr lang="es-ES" sz="2400" dirty="0">
                <a:solidFill>
                  <a:schemeClr val="bg1"/>
                </a:solidFill>
              </a:rPr>
              <a:t> y que ninguna bestia podía parar delante de él, ni había quien escapase de su poder; y hacía conforme a su voluntad, y se engrandecía.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
        <p:nvSpPr>
          <p:cNvPr id="19" name="Text Box 10">
            <a:extLst>
              <a:ext uri="{FF2B5EF4-FFF2-40B4-BE49-F238E27FC236}">
                <a16:creationId xmlns:a16="http://schemas.microsoft.com/office/drawing/2014/main" id="{B0B0EC0B-A988-4523-8E96-90C3CBBC5469}"/>
              </a:ext>
            </a:extLst>
          </p:cNvPr>
          <p:cNvSpPr txBox="1">
            <a:spLocks noChangeArrowheads="1"/>
          </p:cNvSpPr>
          <p:nvPr/>
        </p:nvSpPr>
        <p:spPr bwMode="auto">
          <a:xfrm>
            <a:off x="441104" y="3284178"/>
            <a:ext cx="4176713" cy="1569660"/>
          </a:xfrm>
          <a:prstGeom prst="rect">
            <a:avLst/>
          </a:prstGeom>
          <a:noFill/>
          <a:ln w="9525">
            <a:noFill/>
            <a:miter lim="800000"/>
            <a:headEnd/>
            <a:tailEnd/>
          </a:ln>
          <a:effectLst/>
        </p:spPr>
        <p:txBody>
          <a:bodyPr>
            <a:spAutoFit/>
          </a:bodyPr>
          <a:lstStyle/>
          <a:p>
            <a:pPr marL="342900" indent="-342900">
              <a:spcBef>
                <a:spcPct val="50000"/>
              </a:spcBef>
            </a:pPr>
            <a:r>
              <a:rPr lang="es-ES_tradnl" sz="2400" dirty="0">
                <a:solidFill>
                  <a:schemeClr val="bg1"/>
                </a:solidFill>
                <a:latin typeface="Arial Rounded MT Bold" pitchFamily="34" charset="0"/>
              </a:rPr>
              <a:t>Lidia (547 a. C.)</a:t>
            </a:r>
          </a:p>
          <a:p>
            <a:pPr marL="342900" indent="-342900">
              <a:spcBef>
                <a:spcPct val="50000"/>
              </a:spcBef>
            </a:pPr>
            <a:r>
              <a:rPr lang="es-MX" sz="2400" dirty="0">
                <a:solidFill>
                  <a:schemeClr val="bg1"/>
                </a:solidFill>
                <a:latin typeface="Arial Rounded MT Bold" pitchFamily="34" charset="0"/>
              </a:rPr>
              <a:t>Neo-Babilónico (539 a. C.)</a:t>
            </a:r>
          </a:p>
          <a:p>
            <a:pPr marL="342900" indent="-342900">
              <a:spcBef>
                <a:spcPct val="50000"/>
              </a:spcBef>
            </a:pPr>
            <a:r>
              <a:rPr lang="es-MX" sz="2400" dirty="0">
                <a:solidFill>
                  <a:schemeClr val="bg1"/>
                </a:solidFill>
                <a:latin typeface="Arial Rounded MT Bold" pitchFamily="34" charset="0"/>
              </a:rPr>
              <a:t>Egipcio (525 a. C.)</a:t>
            </a:r>
          </a:p>
        </p:txBody>
      </p:sp>
    </p:spTree>
    <p:extLst>
      <p:ext uri="{BB962C8B-B14F-4D97-AF65-F5344CB8AC3E}">
        <p14:creationId xmlns:p14="http://schemas.microsoft.com/office/powerpoint/2010/main" val="9501211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arn(inVertical)">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barn(inVertical)">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barn(inVertical)">
                                      <p:cBhvr>
                                        <p:cTn id="17"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8:4</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337628"/>
          </a:xfrm>
          <a:prstGeom prst="rect">
            <a:avLst/>
          </a:prstGeom>
          <a:noFill/>
        </p:spPr>
        <p:txBody>
          <a:bodyPr wrap="square" rtlCol="0">
            <a:spAutoFit/>
          </a:bodyPr>
          <a:lstStyle/>
          <a:p>
            <a:pPr algn="ctr">
              <a:lnSpc>
                <a:spcPts val="2500"/>
              </a:lnSpc>
            </a:pPr>
            <a:r>
              <a:rPr lang="es-ES" sz="2400" dirty="0">
                <a:solidFill>
                  <a:srgbClr val="FFFF00"/>
                </a:solidFill>
              </a:rPr>
              <a:t>Vi que el carnero hería con los cuernos</a:t>
            </a:r>
            <a:r>
              <a:rPr lang="es-ES" sz="2400" dirty="0">
                <a:solidFill>
                  <a:schemeClr val="bg1"/>
                </a:solidFill>
              </a:rPr>
              <a:t> </a:t>
            </a:r>
            <a:r>
              <a:rPr lang="es-ES" sz="2400" dirty="0">
                <a:solidFill>
                  <a:srgbClr val="00B0F0"/>
                </a:solidFill>
              </a:rPr>
              <a:t>al poniente, al norte y al sur,</a:t>
            </a:r>
            <a:r>
              <a:rPr lang="es-ES" sz="2400" dirty="0">
                <a:solidFill>
                  <a:schemeClr val="bg1"/>
                </a:solidFill>
              </a:rPr>
              <a:t> </a:t>
            </a:r>
            <a:r>
              <a:rPr lang="es-ES" sz="2400" dirty="0">
                <a:solidFill>
                  <a:srgbClr val="FFFF00"/>
                </a:solidFill>
              </a:rPr>
              <a:t>y que ninguna bestia podía parar delante de él, </a:t>
            </a:r>
            <a:r>
              <a:rPr lang="es-ES" sz="2400" dirty="0">
                <a:solidFill>
                  <a:schemeClr val="bg1"/>
                </a:solidFill>
              </a:rPr>
              <a:t>ni había quien escapase de su poder; y hacía conforme a su voluntad, y se engrandecía.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
        <p:nvSpPr>
          <p:cNvPr id="19" name="Text Box 10">
            <a:extLst>
              <a:ext uri="{FF2B5EF4-FFF2-40B4-BE49-F238E27FC236}">
                <a16:creationId xmlns:a16="http://schemas.microsoft.com/office/drawing/2014/main" id="{68B459F2-23E9-4A2C-B873-D5C83F7DFC74}"/>
              </a:ext>
            </a:extLst>
          </p:cNvPr>
          <p:cNvSpPr txBox="1">
            <a:spLocks noChangeArrowheads="1"/>
          </p:cNvSpPr>
          <p:nvPr/>
        </p:nvSpPr>
        <p:spPr bwMode="auto">
          <a:xfrm>
            <a:off x="441104" y="3284178"/>
            <a:ext cx="4176713" cy="1569660"/>
          </a:xfrm>
          <a:prstGeom prst="rect">
            <a:avLst/>
          </a:prstGeom>
          <a:noFill/>
          <a:ln w="9525">
            <a:noFill/>
            <a:miter lim="800000"/>
            <a:headEnd/>
            <a:tailEnd/>
          </a:ln>
          <a:effectLst/>
        </p:spPr>
        <p:txBody>
          <a:bodyPr>
            <a:spAutoFit/>
          </a:bodyPr>
          <a:lstStyle/>
          <a:p>
            <a:pPr marL="342900" indent="-342900">
              <a:spcBef>
                <a:spcPct val="50000"/>
              </a:spcBef>
            </a:pPr>
            <a:r>
              <a:rPr lang="es-ES_tradnl" sz="2400" dirty="0">
                <a:solidFill>
                  <a:schemeClr val="bg1"/>
                </a:solidFill>
                <a:latin typeface="Arial Rounded MT Bold" pitchFamily="34" charset="0"/>
              </a:rPr>
              <a:t>Lidia (547 a. C.)</a:t>
            </a:r>
          </a:p>
          <a:p>
            <a:pPr marL="342900" indent="-342900">
              <a:spcBef>
                <a:spcPct val="50000"/>
              </a:spcBef>
            </a:pPr>
            <a:r>
              <a:rPr lang="es-MX" sz="2400" dirty="0">
                <a:solidFill>
                  <a:schemeClr val="bg1"/>
                </a:solidFill>
                <a:latin typeface="Arial Rounded MT Bold" pitchFamily="34" charset="0"/>
              </a:rPr>
              <a:t>Neo-Babilónico (539 a. C.)</a:t>
            </a:r>
          </a:p>
          <a:p>
            <a:pPr marL="342900" indent="-342900">
              <a:spcBef>
                <a:spcPct val="50000"/>
              </a:spcBef>
            </a:pPr>
            <a:r>
              <a:rPr lang="es-MX" sz="2400" dirty="0">
                <a:solidFill>
                  <a:schemeClr val="bg1"/>
                </a:solidFill>
                <a:latin typeface="Arial Rounded MT Bold" pitchFamily="34" charset="0"/>
              </a:rPr>
              <a:t>Egipcio (525 a. C.)</a:t>
            </a:r>
          </a:p>
        </p:txBody>
      </p:sp>
    </p:spTree>
    <p:extLst>
      <p:ext uri="{BB962C8B-B14F-4D97-AF65-F5344CB8AC3E}">
        <p14:creationId xmlns:p14="http://schemas.microsoft.com/office/powerpoint/2010/main" val="256872967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8:4</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337628"/>
          </a:xfrm>
          <a:prstGeom prst="rect">
            <a:avLst/>
          </a:prstGeom>
          <a:noFill/>
        </p:spPr>
        <p:txBody>
          <a:bodyPr wrap="square" rtlCol="0">
            <a:spAutoFit/>
          </a:bodyPr>
          <a:lstStyle/>
          <a:p>
            <a:pPr algn="ctr">
              <a:lnSpc>
                <a:spcPts val="2500"/>
              </a:lnSpc>
            </a:pPr>
            <a:r>
              <a:rPr lang="es-ES" sz="2400" dirty="0">
                <a:solidFill>
                  <a:srgbClr val="FFFF00"/>
                </a:solidFill>
              </a:rPr>
              <a:t>Vi que el carnero hería con los cuernos</a:t>
            </a:r>
            <a:r>
              <a:rPr lang="es-ES" sz="2400" dirty="0">
                <a:solidFill>
                  <a:schemeClr val="bg1"/>
                </a:solidFill>
              </a:rPr>
              <a:t> </a:t>
            </a:r>
            <a:r>
              <a:rPr lang="es-ES" sz="2400" dirty="0">
                <a:solidFill>
                  <a:srgbClr val="00B0F0"/>
                </a:solidFill>
              </a:rPr>
              <a:t>al poniente, al norte y al sur,</a:t>
            </a:r>
            <a:r>
              <a:rPr lang="es-ES" sz="2400" dirty="0">
                <a:solidFill>
                  <a:schemeClr val="bg1"/>
                </a:solidFill>
              </a:rPr>
              <a:t> </a:t>
            </a:r>
            <a:r>
              <a:rPr lang="es-ES" sz="2400" dirty="0">
                <a:solidFill>
                  <a:srgbClr val="FFFF00"/>
                </a:solidFill>
              </a:rPr>
              <a:t>y que ninguna bestia podía parar delante de él, </a:t>
            </a:r>
            <a:r>
              <a:rPr lang="es-ES" sz="2400" dirty="0">
                <a:solidFill>
                  <a:srgbClr val="00B0F0"/>
                </a:solidFill>
              </a:rPr>
              <a:t>ni había quien escapase de su poder; </a:t>
            </a:r>
            <a:r>
              <a:rPr lang="es-ES" sz="2400" dirty="0">
                <a:solidFill>
                  <a:schemeClr val="bg1"/>
                </a:solidFill>
              </a:rPr>
              <a:t>y hacía conforme a su voluntad, y se engrandecía.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
        <p:nvSpPr>
          <p:cNvPr id="19" name="Text Box 10">
            <a:extLst>
              <a:ext uri="{FF2B5EF4-FFF2-40B4-BE49-F238E27FC236}">
                <a16:creationId xmlns:a16="http://schemas.microsoft.com/office/drawing/2014/main" id="{68B459F2-23E9-4A2C-B873-D5C83F7DFC74}"/>
              </a:ext>
            </a:extLst>
          </p:cNvPr>
          <p:cNvSpPr txBox="1">
            <a:spLocks noChangeArrowheads="1"/>
          </p:cNvSpPr>
          <p:nvPr/>
        </p:nvSpPr>
        <p:spPr bwMode="auto">
          <a:xfrm>
            <a:off x="441104" y="3284178"/>
            <a:ext cx="4176713" cy="1569660"/>
          </a:xfrm>
          <a:prstGeom prst="rect">
            <a:avLst/>
          </a:prstGeom>
          <a:noFill/>
          <a:ln w="9525">
            <a:noFill/>
            <a:miter lim="800000"/>
            <a:headEnd/>
            <a:tailEnd/>
          </a:ln>
          <a:effectLst/>
        </p:spPr>
        <p:txBody>
          <a:bodyPr>
            <a:spAutoFit/>
          </a:bodyPr>
          <a:lstStyle/>
          <a:p>
            <a:pPr marL="342900" indent="-342900">
              <a:spcBef>
                <a:spcPct val="50000"/>
              </a:spcBef>
            </a:pPr>
            <a:r>
              <a:rPr lang="es-ES_tradnl" sz="2400" dirty="0">
                <a:solidFill>
                  <a:schemeClr val="bg1"/>
                </a:solidFill>
                <a:latin typeface="Arial Rounded MT Bold" pitchFamily="34" charset="0"/>
              </a:rPr>
              <a:t>Lidia (547 a. C.)</a:t>
            </a:r>
          </a:p>
          <a:p>
            <a:pPr marL="342900" indent="-342900">
              <a:spcBef>
                <a:spcPct val="50000"/>
              </a:spcBef>
            </a:pPr>
            <a:r>
              <a:rPr lang="es-MX" sz="2400" dirty="0">
                <a:solidFill>
                  <a:schemeClr val="bg1"/>
                </a:solidFill>
                <a:latin typeface="Arial Rounded MT Bold" pitchFamily="34" charset="0"/>
              </a:rPr>
              <a:t>Neo-Babilónico (539 a. C.)</a:t>
            </a:r>
          </a:p>
          <a:p>
            <a:pPr marL="342900" indent="-342900">
              <a:spcBef>
                <a:spcPct val="50000"/>
              </a:spcBef>
            </a:pPr>
            <a:r>
              <a:rPr lang="es-MX" sz="2400" dirty="0">
                <a:solidFill>
                  <a:schemeClr val="bg1"/>
                </a:solidFill>
                <a:latin typeface="Arial Rounded MT Bold" pitchFamily="34" charset="0"/>
              </a:rPr>
              <a:t>Egipcio (525 a. C.)</a:t>
            </a:r>
          </a:p>
        </p:txBody>
      </p:sp>
    </p:spTree>
    <p:extLst>
      <p:ext uri="{BB962C8B-B14F-4D97-AF65-F5344CB8AC3E}">
        <p14:creationId xmlns:p14="http://schemas.microsoft.com/office/powerpoint/2010/main" val="200480098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5860803" y="2544763"/>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8:4</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4932040" y="3068960"/>
            <a:ext cx="4180800" cy="2337628"/>
          </a:xfrm>
          <a:prstGeom prst="rect">
            <a:avLst/>
          </a:prstGeom>
          <a:noFill/>
        </p:spPr>
        <p:txBody>
          <a:bodyPr wrap="square" rtlCol="0">
            <a:spAutoFit/>
          </a:bodyPr>
          <a:lstStyle/>
          <a:p>
            <a:pPr algn="ctr">
              <a:lnSpc>
                <a:spcPts val="2500"/>
              </a:lnSpc>
            </a:pPr>
            <a:r>
              <a:rPr lang="es-ES" sz="2400" dirty="0">
                <a:solidFill>
                  <a:srgbClr val="FFFF00"/>
                </a:solidFill>
              </a:rPr>
              <a:t>Vi que el carnero hería con los cuernos</a:t>
            </a:r>
            <a:r>
              <a:rPr lang="es-ES" sz="2400" dirty="0">
                <a:solidFill>
                  <a:schemeClr val="bg1"/>
                </a:solidFill>
              </a:rPr>
              <a:t> </a:t>
            </a:r>
            <a:r>
              <a:rPr lang="es-ES" sz="2400" dirty="0">
                <a:solidFill>
                  <a:srgbClr val="00B0F0"/>
                </a:solidFill>
              </a:rPr>
              <a:t>al poniente, al norte y al sur,</a:t>
            </a:r>
            <a:r>
              <a:rPr lang="es-ES" sz="2400" dirty="0">
                <a:solidFill>
                  <a:schemeClr val="bg1"/>
                </a:solidFill>
              </a:rPr>
              <a:t> </a:t>
            </a:r>
            <a:r>
              <a:rPr lang="es-ES" sz="2400" dirty="0">
                <a:solidFill>
                  <a:srgbClr val="FFFF00"/>
                </a:solidFill>
              </a:rPr>
              <a:t>y que ninguna bestia podía parar delante de él, </a:t>
            </a:r>
            <a:r>
              <a:rPr lang="es-ES" sz="2400" dirty="0">
                <a:solidFill>
                  <a:srgbClr val="00B0F0"/>
                </a:solidFill>
              </a:rPr>
              <a:t>ni había quien escapase de su poder; </a:t>
            </a:r>
            <a:r>
              <a:rPr lang="es-ES" sz="2400" dirty="0">
                <a:solidFill>
                  <a:srgbClr val="FFFF00"/>
                </a:solidFill>
              </a:rPr>
              <a:t>y hacía conforme a su voluntad, y se engrandecía.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
        <p:nvSpPr>
          <p:cNvPr id="19" name="Text Box 10">
            <a:extLst>
              <a:ext uri="{FF2B5EF4-FFF2-40B4-BE49-F238E27FC236}">
                <a16:creationId xmlns:a16="http://schemas.microsoft.com/office/drawing/2014/main" id="{68B459F2-23E9-4A2C-B873-D5C83F7DFC74}"/>
              </a:ext>
            </a:extLst>
          </p:cNvPr>
          <p:cNvSpPr txBox="1">
            <a:spLocks noChangeArrowheads="1"/>
          </p:cNvSpPr>
          <p:nvPr/>
        </p:nvSpPr>
        <p:spPr bwMode="auto">
          <a:xfrm>
            <a:off x="441104" y="3284178"/>
            <a:ext cx="4176713" cy="1569660"/>
          </a:xfrm>
          <a:prstGeom prst="rect">
            <a:avLst/>
          </a:prstGeom>
          <a:noFill/>
          <a:ln w="9525">
            <a:noFill/>
            <a:miter lim="800000"/>
            <a:headEnd/>
            <a:tailEnd/>
          </a:ln>
          <a:effectLst/>
        </p:spPr>
        <p:txBody>
          <a:bodyPr>
            <a:spAutoFit/>
          </a:bodyPr>
          <a:lstStyle/>
          <a:p>
            <a:pPr marL="342900" indent="-342900">
              <a:spcBef>
                <a:spcPct val="50000"/>
              </a:spcBef>
            </a:pPr>
            <a:r>
              <a:rPr lang="es-ES_tradnl" sz="2400" dirty="0">
                <a:solidFill>
                  <a:schemeClr val="bg1"/>
                </a:solidFill>
                <a:latin typeface="Arial Rounded MT Bold" pitchFamily="34" charset="0"/>
              </a:rPr>
              <a:t>Lidia (547 a. C.)</a:t>
            </a:r>
          </a:p>
          <a:p>
            <a:pPr marL="342900" indent="-342900">
              <a:spcBef>
                <a:spcPct val="50000"/>
              </a:spcBef>
            </a:pPr>
            <a:r>
              <a:rPr lang="es-MX" sz="2400" dirty="0">
                <a:solidFill>
                  <a:schemeClr val="bg1"/>
                </a:solidFill>
                <a:latin typeface="Arial Rounded MT Bold" pitchFamily="34" charset="0"/>
              </a:rPr>
              <a:t>Neo-Babilónico (539 a. C.)</a:t>
            </a:r>
          </a:p>
          <a:p>
            <a:pPr marL="342900" indent="-342900">
              <a:spcBef>
                <a:spcPct val="50000"/>
              </a:spcBef>
            </a:pPr>
            <a:r>
              <a:rPr lang="es-MX" sz="2400" dirty="0">
                <a:solidFill>
                  <a:schemeClr val="bg1"/>
                </a:solidFill>
                <a:latin typeface="Arial Rounded MT Bold" pitchFamily="34" charset="0"/>
              </a:rPr>
              <a:t>Egipcio (525 a. C.)</a:t>
            </a:r>
          </a:p>
        </p:txBody>
      </p:sp>
    </p:spTree>
    <p:extLst>
      <p:ext uri="{BB962C8B-B14F-4D97-AF65-F5344CB8AC3E}">
        <p14:creationId xmlns:p14="http://schemas.microsoft.com/office/powerpoint/2010/main" val="416136837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492297"/>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8:5</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4005064"/>
            <a:ext cx="9127239" cy="1055225"/>
          </a:xfrm>
          <a:prstGeom prst="rect">
            <a:avLst/>
          </a:prstGeom>
          <a:noFill/>
        </p:spPr>
        <p:txBody>
          <a:bodyPr wrap="square" rtlCol="0">
            <a:spAutoFit/>
          </a:bodyPr>
          <a:lstStyle/>
          <a:p>
            <a:pPr algn="ctr">
              <a:lnSpc>
                <a:spcPts val="2500"/>
              </a:lnSpc>
            </a:pPr>
            <a:r>
              <a:rPr lang="es-ES" sz="2400" dirty="0">
                <a:solidFill>
                  <a:schemeClr val="bg1"/>
                </a:solidFill>
              </a:rPr>
              <a:t>Mientras yo consideraba esto, he aquí un macho cabrío venía del lado del poniente sobre la faz de toda la tierra, sin tocar tierra; y aquel macho cabrío tenía un cuerno notable entre sus ojos.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Tree>
    <p:extLst>
      <p:ext uri="{BB962C8B-B14F-4D97-AF65-F5344CB8AC3E}">
        <p14:creationId xmlns:p14="http://schemas.microsoft.com/office/powerpoint/2010/main" val="30245506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492297"/>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8:5</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4005064"/>
            <a:ext cx="9127239" cy="1055225"/>
          </a:xfrm>
          <a:prstGeom prst="rect">
            <a:avLst/>
          </a:prstGeom>
          <a:noFill/>
        </p:spPr>
        <p:txBody>
          <a:bodyPr wrap="square" rtlCol="0">
            <a:spAutoFit/>
          </a:bodyPr>
          <a:lstStyle/>
          <a:p>
            <a:pPr algn="ctr">
              <a:lnSpc>
                <a:spcPts val="2500"/>
              </a:lnSpc>
            </a:pPr>
            <a:r>
              <a:rPr lang="es-ES" sz="2400" dirty="0">
                <a:solidFill>
                  <a:srgbClr val="FFFF00"/>
                </a:solidFill>
              </a:rPr>
              <a:t>Mientras yo consideraba esto, </a:t>
            </a:r>
            <a:r>
              <a:rPr lang="es-ES" sz="2400" dirty="0">
                <a:solidFill>
                  <a:schemeClr val="bg1"/>
                </a:solidFill>
              </a:rPr>
              <a:t>he aquí un macho cabrío venía del lado del poniente sobre la faz de toda la tierra, sin tocar tierra; y aquel macho cabrío tenía un cuerno notable entre sus ojos.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Tree>
    <p:extLst>
      <p:ext uri="{BB962C8B-B14F-4D97-AF65-F5344CB8AC3E}">
        <p14:creationId xmlns:p14="http://schemas.microsoft.com/office/powerpoint/2010/main" val="274542062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8:20</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En cuanto al carnero que viste, que tenía dos cuernos, </a:t>
            </a:r>
            <a:r>
              <a:rPr lang="es-ES" sz="2400" dirty="0">
                <a:solidFill>
                  <a:srgbClr val="00B0F0"/>
                </a:solidFill>
              </a:rPr>
              <a:t>éstos son los reyes de Media y de Persia.</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492297"/>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8:5</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4005064"/>
            <a:ext cx="9127239" cy="1055225"/>
          </a:xfrm>
          <a:prstGeom prst="rect">
            <a:avLst/>
          </a:prstGeom>
          <a:noFill/>
        </p:spPr>
        <p:txBody>
          <a:bodyPr wrap="square" rtlCol="0">
            <a:spAutoFit/>
          </a:bodyPr>
          <a:lstStyle/>
          <a:p>
            <a:pPr algn="ctr">
              <a:lnSpc>
                <a:spcPts val="2500"/>
              </a:lnSpc>
            </a:pPr>
            <a:r>
              <a:rPr lang="es-ES" sz="2400" dirty="0">
                <a:solidFill>
                  <a:srgbClr val="FFFF00"/>
                </a:solidFill>
              </a:rPr>
              <a:t>Mientras yo consideraba esto, </a:t>
            </a:r>
            <a:r>
              <a:rPr lang="es-ES" sz="2400" dirty="0">
                <a:solidFill>
                  <a:srgbClr val="00B0F0"/>
                </a:solidFill>
              </a:rPr>
              <a:t>he aquí un macho cabrío venía del lado del poniente sobre la faz de toda la tierra, </a:t>
            </a:r>
            <a:r>
              <a:rPr lang="es-ES" sz="2400" dirty="0">
                <a:solidFill>
                  <a:schemeClr val="bg1"/>
                </a:solidFill>
              </a:rPr>
              <a:t>sin tocar tierra; y aquel macho cabrío tenía un cuerno notable entre sus ojos.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spTree>
    <p:extLst>
      <p:ext uri="{BB962C8B-B14F-4D97-AF65-F5344CB8AC3E}">
        <p14:creationId xmlns:p14="http://schemas.microsoft.com/office/powerpoint/2010/main" val="36587622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chemeClr val="bg1"/>
                </a:solidFill>
              </a:rPr>
              <a:t>El macho cabrío es el rey de Grecia, y el cuerno grande que tenía entre sus ojos es el rey primero.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492297"/>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8:5</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4005064"/>
            <a:ext cx="9127239" cy="1055225"/>
          </a:xfrm>
          <a:prstGeom prst="rect">
            <a:avLst/>
          </a:prstGeom>
          <a:noFill/>
        </p:spPr>
        <p:txBody>
          <a:bodyPr wrap="square" rtlCol="0">
            <a:spAutoFit/>
          </a:bodyPr>
          <a:lstStyle/>
          <a:p>
            <a:pPr algn="ctr">
              <a:lnSpc>
                <a:spcPts val="2500"/>
              </a:lnSpc>
            </a:pPr>
            <a:r>
              <a:rPr lang="es-ES" sz="2400" dirty="0">
                <a:solidFill>
                  <a:srgbClr val="FFFF00"/>
                </a:solidFill>
              </a:rPr>
              <a:t>Mientras yo consideraba esto, </a:t>
            </a:r>
            <a:r>
              <a:rPr lang="es-ES" sz="2400" dirty="0">
                <a:solidFill>
                  <a:srgbClr val="00B0F0"/>
                </a:solidFill>
              </a:rPr>
              <a:t>he aquí un macho cabrío venía del lado del poniente sobre la faz de toda la tierra, </a:t>
            </a:r>
            <a:r>
              <a:rPr lang="es-ES" sz="2400" dirty="0">
                <a:solidFill>
                  <a:schemeClr val="bg1"/>
                </a:solidFill>
              </a:rPr>
              <a:t>sin tocar tierra; y aquel macho cabrío tenía un cuerno notable entre sus ojos.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spTree>
    <p:extLst>
      <p:ext uri="{BB962C8B-B14F-4D97-AF65-F5344CB8AC3E}">
        <p14:creationId xmlns:p14="http://schemas.microsoft.com/office/powerpoint/2010/main" val="716033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El macho cabrío es el rey de Grecia, </a:t>
            </a:r>
            <a:r>
              <a:rPr lang="es-ES" sz="2400" dirty="0">
                <a:solidFill>
                  <a:schemeClr val="bg1"/>
                </a:solidFill>
              </a:rPr>
              <a:t>y el cuerno grande que tenía entre sus ojos es el rey primero.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492297"/>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8:5</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4005064"/>
            <a:ext cx="9127239" cy="1055225"/>
          </a:xfrm>
          <a:prstGeom prst="rect">
            <a:avLst/>
          </a:prstGeom>
          <a:noFill/>
        </p:spPr>
        <p:txBody>
          <a:bodyPr wrap="square" rtlCol="0">
            <a:spAutoFit/>
          </a:bodyPr>
          <a:lstStyle/>
          <a:p>
            <a:pPr algn="ctr">
              <a:lnSpc>
                <a:spcPts val="2500"/>
              </a:lnSpc>
            </a:pPr>
            <a:r>
              <a:rPr lang="es-ES" sz="2400" dirty="0">
                <a:solidFill>
                  <a:srgbClr val="FFFF00"/>
                </a:solidFill>
              </a:rPr>
              <a:t>Mientras yo consideraba esto, </a:t>
            </a:r>
            <a:r>
              <a:rPr lang="es-ES" sz="2400" dirty="0">
                <a:solidFill>
                  <a:srgbClr val="00B0F0"/>
                </a:solidFill>
              </a:rPr>
              <a:t>he aquí un macho cabrío venía del lado del poniente sobre la faz de toda la tierra, </a:t>
            </a:r>
            <a:r>
              <a:rPr lang="es-ES" sz="2400" dirty="0">
                <a:solidFill>
                  <a:schemeClr val="bg1"/>
                </a:solidFill>
              </a:rPr>
              <a:t>sin tocar tierra; y aquel macho cabrío tenía un cuerno notable entre sus ojos.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Tree>
    <p:extLst>
      <p:ext uri="{BB962C8B-B14F-4D97-AF65-F5344CB8AC3E}">
        <p14:creationId xmlns:p14="http://schemas.microsoft.com/office/powerpoint/2010/main" val="13552142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par>
                                <p:cTn id="11" presetID="16" presetClass="entr" presetSubtype="21"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El macho cabrío es el rey de Grecia, </a:t>
            </a:r>
            <a:r>
              <a:rPr lang="es-ES" sz="2400" dirty="0">
                <a:solidFill>
                  <a:schemeClr val="bg1"/>
                </a:solidFill>
              </a:rPr>
              <a:t>y el cuerno grande que tenía entre sus ojos es el rey primero.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492297"/>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8:5</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4005064"/>
            <a:ext cx="9127239" cy="1055225"/>
          </a:xfrm>
          <a:prstGeom prst="rect">
            <a:avLst/>
          </a:prstGeom>
          <a:noFill/>
        </p:spPr>
        <p:txBody>
          <a:bodyPr wrap="square" rtlCol="0">
            <a:spAutoFit/>
          </a:bodyPr>
          <a:lstStyle/>
          <a:p>
            <a:pPr algn="ctr">
              <a:lnSpc>
                <a:spcPts val="2500"/>
              </a:lnSpc>
            </a:pPr>
            <a:r>
              <a:rPr lang="es-ES" sz="2400" dirty="0">
                <a:solidFill>
                  <a:srgbClr val="FFFF00"/>
                </a:solidFill>
              </a:rPr>
              <a:t>Mientras yo consideraba esto, </a:t>
            </a:r>
            <a:r>
              <a:rPr lang="es-ES" sz="2400" dirty="0">
                <a:solidFill>
                  <a:srgbClr val="00B0F0"/>
                </a:solidFill>
              </a:rPr>
              <a:t>he aquí un macho cabrío venía del lado del poniente sobre la faz de toda la tierra, </a:t>
            </a:r>
            <a:r>
              <a:rPr lang="es-ES" sz="2400" dirty="0">
                <a:solidFill>
                  <a:srgbClr val="92D050"/>
                </a:solidFill>
              </a:rPr>
              <a:t>sin tocar tierra; </a:t>
            </a:r>
            <a:r>
              <a:rPr lang="es-ES" sz="2400" dirty="0">
                <a:solidFill>
                  <a:schemeClr val="bg1"/>
                </a:solidFill>
              </a:rPr>
              <a:t>y aquel macho cabrío tenía un cuerno notable entre sus ojos.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Tree>
    <p:extLst>
      <p:ext uri="{BB962C8B-B14F-4D97-AF65-F5344CB8AC3E}">
        <p14:creationId xmlns:p14="http://schemas.microsoft.com/office/powerpoint/2010/main" val="191368523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El macho cabrío es el rey de Grecia, </a:t>
            </a:r>
            <a:r>
              <a:rPr lang="es-ES" sz="2400" dirty="0">
                <a:solidFill>
                  <a:schemeClr val="bg1"/>
                </a:solidFill>
              </a:rPr>
              <a:t>y el cuerno grande que tenía entre sus ojos es el rey primero.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492297"/>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8:5</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4005064"/>
            <a:ext cx="9127239" cy="1055225"/>
          </a:xfrm>
          <a:prstGeom prst="rect">
            <a:avLst/>
          </a:prstGeom>
          <a:noFill/>
        </p:spPr>
        <p:txBody>
          <a:bodyPr wrap="square" rtlCol="0">
            <a:spAutoFit/>
          </a:bodyPr>
          <a:lstStyle/>
          <a:p>
            <a:pPr algn="ctr">
              <a:lnSpc>
                <a:spcPts val="2500"/>
              </a:lnSpc>
            </a:pPr>
            <a:r>
              <a:rPr lang="es-ES" sz="2400" dirty="0">
                <a:solidFill>
                  <a:srgbClr val="FFFF00"/>
                </a:solidFill>
              </a:rPr>
              <a:t>Mientras yo consideraba esto, </a:t>
            </a:r>
            <a:r>
              <a:rPr lang="es-ES" sz="2400" dirty="0">
                <a:solidFill>
                  <a:srgbClr val="00B0F0"/>
                </a:solidFill>
              </a:rPr>
              <a:t>he aquí un macho cabrío venía del lado del poniente sobre la faz de toda la tierra, </a:t>
            </a:r>
            <a:r>
              <a:rPr lang="es-ES" sz="2400" dirty="0">
                <a:solidFill>
                  <a:srgbClr val="92D050"/>
                </a:solidFill>
              </a:rPr>
              <a:t>sin tocar tierra; </a:t>
            </a:r>
            <a:r>
              <a:rPr lang="es-ES" sz="2400" dirty="0">
                <a:solidFill>
                  <a:srgbClr val="FFFF00"/>
                </a:solidFill>
              </a:rPr>
              <a:t>y aquel macho cabrío tenía un cuerno notable entre sus ojos.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Tree>
    <p:extLst>
      <p:ext uri="{BB962C8B-B14F-4D97-AF65-F5344CB8AC3E}">
        <p14:creationId xmlns:p14="http://schemas.microsoft.com/office/powerpoint/2010/main" val="418882161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El macho cabrío es el rey de Grecia, </a:t>
            </a:r>
            <a:r>
              <a:rPr lang="es-ES" sz="2400" dirty="0">
                <a:solidFill>
                  <a:srgbClr val="00B0F0"/>
                </a:solidFill>
              </a:rPr>
              <a:t>y el cuerno grande que tenía entre sus ojos es el rey primero.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492297"/>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8:5</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4005064"/>
            <a:ext cx="9127239" cy="1055225"/>
          </a:xfrm>
          <a:prstGeom prst="rect">
            <a:avLst/>
          </a:prstGeom>
          <a:noFill/>
        </p:spPr>
        <p:txBody>
          <a:bodyPr wrap="square" rtlCol="0">
            <a:spAutoFit/>
          </a:bodyPr>
          <a:lstStyle/>
          <a:p>
            <a:pPr algn="ctr">
              <a:lnSpc>
                <a:spcPts val="2500"/>
              </a:lnSpc>
            </a:pPr>
            <a:r>
              <a:rPr lang="es-ES" sz="2400" dirty="0">
                <a:solidFill>
                  <a:srgbClr val="FFFF00"/>
                </a:solidFill>
              </a:rPr>
              <a:t>Mientras yo consideraba esto, </a:t>
            </a:r>
            <a:r>
              <a:rPr lang="es-ES" sz="2400" dirty="0">
                <a:solidFill>
                  <a:srgbClr val="00B0F0"/>
                </a:solidFill>
              </a:rPr>
              <a:t>he aquí un macho cabrío venía del lado del poniente sobre la faz de toda la tierra, </a:t>
            </a:r>
            <a:r>
              <a:rPr lang="es-ES" sz="2400" dirty="0">
                <a:solidFill>
                  <a:srgbClr val="92D050"/>
                </a:solidFill>
              </a:rPr>
              <a:t>sin tocar tierra; </a:t>
            </a:r>
            <a:r>
              <a:rPr lang="es-ES" sz="2400" dirty="0">
                <a:solidFill>
                  <a:srgbClr val="FFFF00"/>
                </a:solidFill>
              </a:rPr>
              <a:t>y aquel macho cabrío tenía un cuerno notable entre sus ojos. </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
        <p:nvSpPr>
          <p:cNvPr id="23" name="Text Box 8">
            <a:extLst>
              <a:ext uri="{FF2B5EF4-FFF2-40B4-BE49-F238E27FC236}">
                <a16:creationId xmlns:a16="http://schemas.microsoft.com/office/drawing/2014/main" id="{74E86893-8E05-4E3E-8CCF-493D93322475}"/>
              </a:ext>
            </a:extLst>
          </p:cNvPr>
          <p:cNvSpPr txBox="1">
            <a:spLocks noChangeArrowheads="1"/>
          </p:cNvSpPr>
          <p:nvPr/>
        </p:nvSpPr>
        <p:spPr bwMode="auto">
          <a:xfrm>
            <a:off x="12188" y="5105281"/>
            <a:ext cx="3276600" cy="457200"/>
          </a:xfrm>
          <a:prstGeom prst="rect">
            <a:avLst/>
          </a:prstGeom>
          <a:noFill/>
          <a:ln w="9525">
            <a:noFill/>
            <a:miter lim="800000"/>
            <a:headEnd/>
            <a:tailEnd/>
          </a:ln>
          <a:effectLst/>
        </p:spPr>
        <p:txBody>
          <a:bodyPr>
            <a:spAutoFit/>
          </a:bodyPr>
          <a:lstStyle/>
          <a:p>
            <a:pPr>
              <a:spcBef>
                <a:spcPct val="50000"/>
              </a:spcBef>
            </a:pPr>
            <a:r>
              <a:rPr lang="en-US" sz="2400" dirty="0">
                <a:solidFill>
                  <a:schemeClr val="bg1"/>
                </a:solidFill>
                <a:latin typeface="Arial Rounded MT Bold" pitchFamily="34" charset="0"/>
              </a:rPr>
              <a:t>Alejandro El Grande</a:t>
            </a:r>
          </a:p>
        </p:txBody>
      </p:sp>
    </p:spTree>
    <p:extLst>
      <p:ext uri="{BB962C8B-B14F-4D97-AF65-F5344CB8AC3E}">
        <p14:creationId xmlns:p14="http://schemas.microsoft.com/office/powerpoint/2010/main" val="40860315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El macho cabrío es el rey de Grecia, </a:t>
            </a:r>
            <a:r>
              <a:rPr lang="es-ES" sz="2400" dirty="0">
                <a:solidFill>
                  <a:srgbClr val="00B0F0"/>
                </a:solidFill>
              </a:rPr>
              <a:t>y el cuerno grande que tenía entre sus ojos es el rey primero.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284984"/>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8:8</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3789040"/>
            <a:ext cx="9127239" cy="1055225"/>
          </a:xfrm>
          <a:prstGeom prst="rect">
            <a:avLst/>
          </a:prstGeom>
          <a:noFill/>
        </p:spPr>
        <p:txBody>
          <a:bodyPr wrap="square" rtlCol="0">
            <a:spAutoFit/>
          </a:bodyPr>
          <a:lstStyle/>
          <a:p>
            <a:pPr algn="ctr">
              <a:lnSpc>
                <a:spcPts val="2500"/>
              </a:lnSpc>
            </a:pPr>
            <a:r>
              <a:rPr lang="es-ES" sz="2400" dirty="0">
                <a:solidFill>
                  <a:schemeClr val="bg1"/>
                </a:solidFill>
              </a:rPr>
              <a:t>Y el macho cabrío se engrandeció sobremanera; pero estando en su mayor fuerza, aquel gran cuerno fue quebrado, y en su lugar salieron otros cuatro cuernos notables hacia los cuatro vientos del cielo.</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Tree>
    <p:extLst>
      <p:ext uri="{BB962C8B-B14F-4D97-AF65-F5344CB8AC3E}">
        <p14:creationId xmlns:p14="http://schemas.microsoft.com/office/powerpoint/2010/main" val="3487386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El macho cabrío es el rey de Grecia, </a:t>
            </a:r>
            <a:r>
              <a:rPr lang="es-ES" sz="2400" dirty="0">
                <a:solidFill>
                  <a:srgbClr val="00B0F0"/>
                </a:solidFill>
              </a:rPr>
              <a:t>y el cuerno grande que tenía entre sus ojos es el rey primero.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284984"/>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8:8</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3789040"/>
            <a:ext cx="9127239" cy="1055225"/>
          </a:xfrm>
          <a:prstGeom prst="rect">
            <a:avLst/>
          </a:prstGeom>
          <a:noFill/>
        </p:spPr>
        <p:txBody>
          <a:bodyPr wrap="square" rtlCol="0">
            <a:spAutoFit/>
          </a:bodyPr>
          <a:lstStyle/>
          <a:p>
            <a:pPr algn="ctr">
              <a:lnSpc>
                <a:spcPts val="2500"/>
              </a:lnSpc>
            </a:pPr>
            <a:r>
              <a:rPr lang="es-ES" sz="2400" dirty="0">
                <a:solidFill>
                  <a:srgbClr val="FFFF00"/>
                </a:solidFill>
              </a:rPr>
              <a:t>Y el macho cabrío se engrandeció sobremanera; </a:t>
            </a:r>
            <a:r>
              <a:rPr lang="es-ES" sz="2400" dirty="0">
                <a:solidFill>
                  <a:schemeClr val="bg1"/>
                </a:solidFill>
              </a:rPr>
              <a:t>pero estando en su mayor fuerza, aquel gran cuerno fue quebrado, y en su lugar salieron otros cuatro cuernos notables hacia los cuatro vientos del cielo.</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Tree>
    <p:extLst>
      <p:ext uri="{BB962C8B-B14F-4D97-AF65-F5344CB8AC3E}">
        <p14:creationId xmlns:p14="http://schemas.microsoft.com/office/powerpoint/2010/main" val="155465069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El macho cabrío es el rey de Grecia, </a:t>
            </a:r>
            <a:r>
              <a:rPr lang="es-ES" sz="2400" dirty="0">
                <a:solidFill>
                  <a:srgbClr val="00B0F0"/>
                </a:solidFill>
              </a:rPr>
              <a:t>y el cuerno grande que tenía entre sus ojos es el rey primero.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284984"/>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8:8</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3789040"/>
            <a:ext cx="9127239" cy="1055225"/>
          </a:xfrm>
          <a:prstGeom prst="rect">
            <a:avLst/>
          </a:prstGeom>
          <a:noFill/>
        </p:spPr>
        <p:txBody>
          <a:bodyPr wrap="square" rtlCol="0">
            <a:spAutoFit/>
          </a:bodyPr>
          <a:lstStyle/>
          <a:p>
            <a:pPr algn="ctr">
              <a:lnSpc>
                <a:spcPts val="2500"/>
              </a:lnSpc>
            </a:pPr>
            <a:r>
              <a:rPr lang="es-ES" sz="2400" dirty="0">
                <a:solidFill>
                  <a:srgbClr val="FFFF00"/>
                </a:solidFill>
              </a:rPr>
              <a:t>Y el macho cabrío se engrandeció sobremanera; </a:t>
            </a:r>
            <a:r>
              <a:rPr lang="es-ES" sz="2400" dirty="0">
                <a:solidFill>
                  <a:srgbClr val="00B0F0"/>
                </a:solidFill>
              </a:rPr>
              <a:t>pero estando en su mayor fuerza, aquel gran cuerno fue quebrado,</a:t>
            </a:r>
            <a:r>
              <a:rPr lang="es-ES" sz="2400" dirty="0">
                <a:solidFill>
                  <a:schemeClr val="bg1"/>
                </a:solidFill>
              </a:rPr>
              <a:t> y en su lugar salieron otros cuatro cuernos notables hacia los cuatro vientos del cielo.</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Tree>
    <p:extLst>
      <p:ext uri="{BB962C8B-B14F-4D97-AF65-F5344CB8AC3E}">
        <p14:creationId xmlns:p14="http://schemas.microsoft.com/office/powerpoint/2010/main" val="150580946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580529"/>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8:21</a:t>
            </a:r>
          </a:p>
        </p:txBody>
      </p:sp>
      <p:sp>
        <p:nvSpPr>
          <p:cNvPr id="8" name="2 CuadroTexto"/>
          <p:cNvSpPr txBox="1"/>
          <p:nvPr/>
        </p:nvSpPr>
        <p:spPr>
          <a:xfrm>
            <a:off x="12188" y="6078751"/>
            <a:ext cx="9150547" cy="734625"/>
          </a:xfrm>
          <a:prstGeom prst="rect">
            <a:avLst/>
          </a:prstGeom>
          <a:noFill/>
        </p:spPr>
        <p:txBody>
          <a:bodyPr wrap="square" rtlCol="0">
            <a:spAutoFit/>
          </a:bodyPr>
          <a:lstStyle/>
          <a:p>
            <a:pPr algn="ctr">
              <a:lnSpc>
                <a:spcPts val="2500"/>
              </a:lnSpc>
            </a:pPr>
            <a:r>
              <a:rPr lang="es-ES" sz="2400" dirty="0">
                <a:solidFill>
                  <a:srgbClr val="FFFF00"/>
                </a:solidFill>
              </a:rPr>
              <a:t>El macho cabrío es el rey de Grecia, </a:t>
            </a:r>
            <a:r>
              <a:rPr lang="es-ES" sz="2400" dirty="0">
                <a:solidFill>
                  <a:srgbClr val="00B0F0"/>
                </a:solidFill>
              </a:rPr>
              <a:t>y el cuerno grande que tenía entre sus ojos es el rey primero.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6" name="1 CuadroTexto">
            <a:extLst>
              <a:ext uri="{FF2B5EF4-FFF2-40B4-BE49-F238E27FC236}">
                <a16:creationId xmlns:a16="http://schemas.microsoft.com/office/drawing/2014/main" id="{D810964B-853C-4670-9B56-F4F9EF419DDB}"/>
              </a:ext>
            </a:extLst>
          </p:cNvPr>
          <p:cNvSpPr txBox="1"/>
          <p:nvPr/>
        </p:nvSpPr>
        <p:spPr>
          <a:xfrm>
            <a:off x="3238630" y="3284984"/>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8:8</a:t>
            </a:r>
          </a:p>
        </p:txBody>
      </p:sp>
      <p:sp>
        <p:nvSpPr>
          <p:cNvPr id="9" name="2 CuadroTexto">
            <a:extLst>
              <a:ext uri="{FF2B5EF4-FFF2-40B4-BE49-F238E27FC236}">
                <a16:creationId xmlns:a16="http://schemas.microsoft.com/office/drawing/2014/main" id="{1F2DF622-B863-4968-A18F-085D3392D9F0}"/>
              </a:ext>
            </a:extLst>
          </p:cNvPr>
          <p:cNvSpPr txBox="1"/>
          <p:nvPr/>
        </p:nvSpPr>
        <p:spPr>
          <a:xfrm>
            <a:off x="35495" y="3789040"/>
            <a:ext cx="9127239" cy="1055225"/>
          </a:xfrm>
          <a:prstGeom prst="rect">
            <a:avLst/>
          </a:prstGeom>
          <a:noFill/>
        </p:spPr>
        <p:txBody>
          <a:bodyPr wrap="square" rtlCol="0">
            <a:spAutoFit/>
          </a:bodyPr>
          <a:lstStyle/>
          <a:p>
            <a:pPr algn="ctr">
              <a:lnSpc>
                <a:spcPts val="2500"/>
              </a:lnSpc>
            </a:pPr>
            <a:r>
              <a:rPr lang="es-ES" sz="2400" dirty="0">
                <a:solidFill>
                  <a:srgbClr val="FFFF00"/>
                </a:solidFill>
              </a:rPr>
              <a:t>Y el macho cabrío se engrandeció sobremanera; </a:t>
            </a:r>
            <a:r>
              <a:rPr lang="es-ES" sz="2400" dirty="0">
                <a:solidFill>
                  <a:srgbClr val="00B0F0"/>
                </a:solidFill>
              </a:rPr>
              <a:t>pero estando en su mayor fuerza, aquel gran cuerno fue quebrado,</a:t>
            </a:r>
            <a:r>
              <a:rPr lang="es-ES" sz="2400" dirty="0">
                <a:solidFill>
                  <a:schemeClr val="bg1"/>
                </a:solidFill>
              </a:rPr>
              <a:t> </a:t>
            </a:r>
            <a:r>
              <a:rPr lang="es-ES" sz="2400" dirty="0">
                <a:solidFill>
                  <a:srgbClr val="FFFF00"/>
                </a:solidFill>
              </a:rPr>
              <a:t>y en su lugar salieron otros cuatro cuernos notables hacia los cuatro vientos del cielo.</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Tree>
    <p:extLst>
      <p:ext uri="{BB962C8B-B14F-4D97-AF65-F5344CB8AC3E}">
        <p14:creationId xmlns:p14="http://schemas.microsoft.com/office/powerpoint/2010/main" val="257766843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301208"/>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8:22</a:t>
            </a:r>
          </a:p>
        </p:txBody>
      </p:sp>
      <p:sp>
        <p:nvSpPr>
          <p:cNvPr id="8" name="2 CuadroTexto"/>
          <p:cNvSpPr txBox="1"/>
          <p:nvPr/>
        </p:nvSpPr>
        <p:spPr>
          <a:xfrm>
            <a:off x="12188" y="5805264"/>
            <a:ext cx="9150547" cy="1055225"/>
          </a:xfrm>
          <a:prstGeom prst="rect">
            <a:avLst/>
          </a:prstGeom>
          <a:noFill/>
        </p:spPr>
        <p:txBody>
          <a:bodyPr wrap="square" rtlCol="0">
            <a:spAutoFit/>
          </a:bodyPr>
          <a:lstStyle/>
          <a:p>
            <a:pPr algn="ctr">
              <a:lnSpc>
                <a:spcPts val="2500"/>
              </a:lnSpc>
            </a:pPr>
            <a:r>
              <a:rPr lang="es-ES" sz="2400" dirty="0">
                <a:solidFill>
                  <a:schemeClr val="bg1"/>
                </a:solidFill>
              </a:rPr>
              <a:t>Y en cuanto al cuerno que fue quebrado, y sucedieron cuatro en su lugar, significa que cuatro reinos se levantarán de esa nación, aunque no con la fuerza de él.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
        <p:nvSpPr>
          <p:cNvPr id="23" name="1 CuadroTexto">
            <a:extLst>
              <a:ext uri="{FF2B5EF4-FFF2-40B4-BE49-F238E27FC236}">
                <a16:creationId xmlns:a16="http://schemas.microsoft.com/office/drawing/2014/main" id="{A8EA367A-8E5D-4C92-A468-663D1F0E0C97}"/>
              </a:ext>
            </a:extLst>
          </p:cNvPr>
          <p:cNvSpPr txBox="1"/>
          <p:nvPr/>
        </p:nvSpPr>
        <p:spPr>
          <a:xfrm>
            <a:off x="3238630" y="3284984"/>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8:8</a:t>
            </a:r>
          </a:p>
        </p:txBody>
      </p:sp>
      <p:sp>
        <p:nvSpPr>
          <p:cNvPr id="24" name="2 CuadroTexto">
            <a:extLst>
              <a:ext uri="{FF2B5EF4-FFF2-40B4-BE49-F238E27FC236}">
                <a16:creationId xmlns:a16="http://schemas.microsoft.com/office/drawing/2014/main" id="{AFE56BEE-72B3-4618-B7EA-5BD9DF63BF61}"/>
              </a:ext>
            </a:extLst>
          </p:cNvPr>
          <p:cNvSpPr txBox="1"/>
          <p:nvPr/>
        </p:nvSpPr>
        <p:spPr>
          <a:xfrm>
            <a:off x="35495" y="3789040"/>
            <a:ext cx="9127239" cy="1055225"/>
          </a:xfrm>
          <a:prstGeom prst="rect">
            <a:avLst/>
          </a:prstGeom>
          <a:noFill/>
        </p:spPr>
        <p:txBody>
          <a:bodyPr wrap="square" rtlCol="0">
            <a:spAutoFit/>
          </a:bodyPr>
          <a:lstStyle/>
          <a:p>
            <a:pPr algn="ctr">
              <a:lnSpc>
                <a:spcPts val="2500"/>
              </a:lnSpc>
            </a:pPr>
            <a:r>
              <a:rPr lang="es-ES" sz="2400" dirty="0">
                <a:solidFill>
                  <a:srgbClr val="FFFF00"/>
                </a:solidFill>
              </a:rPr>
              <a:t>Y el macho cabrío se engrandeció sobremanera; </a:t>
            </a:r>
            <a:r>
              <a:rPr lang="es-ES" sz="2400" dirty="0">
                <a:solidFill>
                  <a:srgbClr val="00B0F0"/>
                </a:solidFill>
              </a:rPr>
              <a:t>pero estando en su mayor fuerza, aquel gran cuerno fue quebrado,</a:t>
            </a:r>
            <a:r>
              <a:rPr lang="es-ES" sz="2400" dirty="0">
                <a:solidFill>
                  <a:schemeClr val="bg1"/>
                </a:solidFill>
              </a:rPr>
              <a:t> </a:t>
            </a:r>
            <a:r>
              <a:rPr lang="es-ES" sz="2400" dirty="0">
                <a:solidFill>
                  <a:srgbClr val="FFFF00"/>
                </a:solidFill>
              </a:rPr>
              <a:t>y en su lugar salieron otros cuatro cuernos notables hacia los cuatro vientos del cielo.</a:t>
            </a:r>
          </a:p>
        </p:txBody>
      </p:sp>
    </p:spTree>
    <p:extLst>
      <p:ext uri="{BB962C8B-B14F-4D97-AF65-F5344CB8AC3E}">
        <p14:creationId xmlns:p14="http://schemas.microsoft.com/office/powerpoint/2010/main" val="11139299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301208"/>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8:22</a:t>
            </a:r>
          </a:p>
        </p:txBody>
      </p:sp>
      <p:sp>
        <p:nvSpPr>
          <p:cNvPr id="8" name="2 CuadroTexto"/>
          <p:cNvSpPr txBox="1"/>
          <p:nvPr/>
        </p:nvSpPr>
        <p:spPr>
          <a:xfrm>
            <a:off x="12188" y="5805264"/>
            <a:ext cx="9150547" cy="1055225"/>
          </a:xfrm>
          <a:prstGeom prst="rect">
            <a:avLst/>
          </a:prstGeom>
          <a:noFill/>
        </p:spPr>
        <p:txBody>
          <a:bodyPr wrap="square" rtlCol="0">
            <a:spAutoFit/>
          </a:bodyPr>
          <a:lstStyle/>
          <a:p>
            <a:pPr algn="ctr">
              <a:lnSpc>
                <a:spcPts val="2500"/>
              </a:lnSpc>
            </a:pPr>
            <a:r>
              <a:rPr lang="es-ES" sz="2400" dirty="0">
                <a:solidFill>
                  <a:srgbClr val="FFFF00"/>
                </a:solidFill>
              </a:rPr>
              <a:t>Y en cuanto al cuerno que fue quebrado, y sucedieron cuatro en su lugar, </a:t>
            </a:r>
            <a:r>
              <a:rPr lang="es-ES" sz="2400" dirty="0">
                <a:solidFill>
                  <a:schemeClr val="bg1"/>
                </a:solidFill>
              </a:rPr>
              <a:t>significa que cuatro reinos se levantarán de esa nación, aunque no con la fuerza de él.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
        <p:nvSpPr>
          <p:cNvPr id="23" name="1 CuadroTexto">
            <a:extLst>
              <a:ext uri="{FF2B5EF4-FFF2-40B4-BE49-F238E27FC236}">
                <a16:creationId xmlns:a16="http://schemas.microsoft.com/office/drawing/2014/main" id="{C7F9C4F7-98A2-4405-925E-44A1F5A27687}"/>
              </a:ext>
            </a:extLst>
          </p:cNvPr>
          <p:cNvSpPr txBox="1"/>
          <p:nvPr/>
        </p:nvSpPr>
        <p:spPr>
          <a:xfrm>
            <a:off x="3238630" y="3284984"/>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8:8</a:t>
            </a:r>
          </a:p>
        </p:txBody>
      </p:sp>
      <p:sp>
        <p:nvSpPr>
          <p:cNvPr id="24" name="2 CuadroTexto">
            <a:extLst>
              <a:ext uri="{FF2B5EF4-FFF2-40B4-BE49-F238E27FC236}">
                <a16:creationId xmlns:a16="http://schemas.microsoft.com/office/drawing/2014/main" id="{A866606E-8FF2-4E37-9CFD-DE9BC68E7629}"/>
              </a:ext>
            </a:extLst>
          </p:cNvPr>
          <p:cNvSpPr txBox="1"/>
          <p:nvPr/>
        </p:nvSpPr>
        <p:spPr>
          <a:xfrm>
            <a:off x="35495" y="3789040"/>
            <a:ext cx="9127239" cy="1055225"/>
          </a:xfrm>
          <a:prstGeom prst="rect">
            <a:avLst/>
          </a:prstGeom>
          <a:noFill/>
        </p:spPr>
        <p:txBody>
          <a:bodyPr wrap="square" rtlCol="0">
            <a:spAutoFit/>
          </a:bodyPr>
          <a:lstStyle/>
          <a:p>
            <a:pPr algn="ctr">
              <a:lnSpc>
                <a:spcPts val="2500"/>
              </a:lnSpc>
            </a:pPr>
            <a:r>
              <a:rPr lang="es-ES" sz="2400" dirty="0">
                <a:solidFill>
                  <a:srgbClr val="FFFF00"/>
                </a:solidFill>
              </a:rPr>
              <a:t>Y el macho cabrío se engrandeció sobremanera; </a:t>
            </a:r>
            <a:r>
              <a:rPr lang="es-ES" sz="2400" dirty="0">
                <a:solidFill>
                  <a:srgbClr val="00B0F0"/>
                </a:solidFill>
              </a:rPr>
              <a:t>pero estando en su mayor fuerza, aquel gran cuerno fue quebrado,</a:t>
            </a:r>
            <a:r>
              <a:rPr lang="es-ES" sz="2400" dirty="0">
                <a:solidFill>
                  <a:schemeClr val="bg1"/>
                </a:solidFill>
              </a:rPr>
              <a:t> </a:t>
            </a:r>
            <a:r>
              <a:rPr lang="es-ES" sz="2400" dirty="0">
                <a:solidFill>
                  <a:srgbClr val="FFFF00"/>
                </a:solidFill>
              </a:rPr>
              <a:t>y en su lugar salieron otros cuatro cuernos notables hacia los cuatro vientos del cielo.</a:t>
            </a:r>
          </a:p>
        </p:txBody>
      </p:sp>
    </p:spTree>
    <p:extLst>
      <p:ext uri="{BB962C8B-B14F-4D97-AF65-F5344CB8AC3E}">
        <p14:creationId xmlns:p14="http://schemas.microsoft.com/office/powerpoint/2010/main" val="4254337522"/>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301208"/>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8:22</a:t>
            </a:r>
          </a:p>
        </p:txBody>
      </p:sp>
      <p:sp>
        <p:nvSpPr>
          <p:cNvPr id="8" name="2 CuadroTexto"/>
          <p:cNvSpPr txBox="1"/>
          <p:nvPr/>
        </p:nvSpPr>
        <p:spPr>
          <a:xfrm>
            <a:off x="12188" y="5805264"/>
            <a:ext cx="9150547" cy="1055225"/>
          </a:xfrm>
          <a:prstGeom prst="rect">
            <a:avLst/>
          </a:prstGeom>
          <a:noFill/>
        </p:spPr>
        <p:txBody>
          <a:bodyPr wrap="square" rtlCol="0">
            <a:spAutoFit/>
          </a:bodyPr>
          <a:lstStyle/>
          <a:p>
            <a:pPr algn="ctr">
              <a:lnSpc>
                <a:spcPts val="2500"/>
              </a:lnSpc>
            </a:pPr>
            <a:r>
              <a:rPr lang="es-ES" sz="2400" dirty="0">
                <a:solidFill>
                  <a:srgbClr val="FFFF00"/>
                </a:solidFill>
              </a:rPr>
              <a:t>Y en cuanto al cuerno que fue quebrado, y sucedieron cuatro en su lugar, </a:t>
            </a:r>
            <a:r>
              <a:rPr lang="es-ES" sz="2400" dirty="0">
                <a:solidFill>
                  <a:srgbClr val="00B0F0"/>
                </a:solidFill>
              </a:rPr>
              <a:t>significa que cuatro reinos se levantarán de esa nación, </a:t>
            </a:r>
            <a:r>
              <a:rPr lang="es-ES" sz="2400" dirty="0">
                <a:solidFill>
                  <a:schemeClr val="bg1"/>
                </a:solidFill>
              </a:rPr>
              <a:t>aunque no con la fuerza de él.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
        <p:nvSpPr>
          <p:cNvPr id="23" name="Rectangle 10">
            <a:extLst>
              <a:ext uri="{FF2B5EF4-FFF2-40B4-BE49-F238E27FC236}">
                <a16:creationId xmlns:a16="http://schemas.microsoft.com/office/drawing/2014/main" id="{E4257BA5-B82B-4474-931B-E659802A459E}"/>
              </a:ext>
            </a:extLst>
          </p:cNvPr>
          <p:cNvSpPr>
            <a:spLocks noChangeArrowheads="1"/>
          </p:cNvSpPr>
          <p:nvPr/>
        </p:nvSpPr>
        <p:spPr bwMode="auto">
          <a:xfrm>
            <a:off x="4904655" y="5046639"/>
            <a:ext cx="3581400" cy="457200"/>
          </a:xfrm>
          <a:prstGeom prst="rect">
            <a:avLst/>
          </a:prstGeom>
          <a:noFill/>
          <a:ln w="9525">
            <a:noFill/>
            <a:miter lim="800000"/>
            <a:headEnd/>
            <a:tailEnd/>
          </a:ln>
          <a:effectLst/>
        </p:spPr>
        <p:txBody>
          <a:bodyPr>
            <a:spAutoFit/>
          </a:bodyPr>
          <a:lstStyle/>
          <a:p>
            <a:r>
              <a:rPr lang="es-ES_tradnl" sz="2400" dirty="0">
                <a:solidFill>
                  <a:schemeClr val="bg1"/>
                </a:solidFill>
                <a:latin typeface="Arial Rounded MT Bold" pitchFamily="34" charset="0"/>
              </a:rPr>
              <a:t>Seleuco</a:t>
            </a:r>
            <a:r>
              <a:rPr lang="es-ES_tradnl" sz="1600" dirty="0">
                <a:solidFill>
                  <a:schemeClr val="bg1"/>
                </a:solidFill>
                <a:latin typeface="Arial Rounded MT Bold" pitchFamily="34" charset="0"/>
              </a:rPr>
              <a:t>= </a:t>
            </a:r>
            <a:r>
              <a:rPr lang="es-MX" sz="1600" dirty="0">
                <a:solidFill>
                  <a:schemeClr val="bg1"/>
                </a:solidFill>
                <a:latin typeface="Arial Rounded MT Bold" pitchFamily="34" charset="0"/>
              </a:rPr>
              <a:t>Asia Oriental</a:t>
            </a:r>
            <a:r>
              <a:rPr lang="es-MX" sz="2400" dirty="0">
                <a:solidFill>
                  <a:schemeClr val="bg1"/>
                </a:solidFill>
              </a:rPr>
              <a:t> </a:t>
            </a:r>
            <a:endParaRPr lang="en-US" sz="2400" dirty="0">
              <a:solidFill>
                <a:schemeClr val="bg1"/>
              </a:solidFill>
            </a:endParaRPr>
          </a:p>
        </p:txBody>
      </p:sp>
      <p:sp>
        <p:nvSpPr>
          <p:cNvPr id="24" name="Rectangle 12">
            <a:extLst>
              <a:ext uri="{FF2B5EF4-FFF2-40B4-BE49-F238E27FC236}">
                <a16:creationId xmlns:a16="http://schemas.microsoft.com/office/drawing/2014/main" id="{F01C1A85-4C9F-4A25-831B-1E287AF2B058}"/>
              </a:ext>
            </a:extLst>
          </p:cNvPr>
          <p:cNvSpPr>
            <a:spLocks noChangeArrowheads="1"/>
          </p:cNvSpPr>
          <p:nvPr/>
        </p:nvSpPr>
        <p:spPr bwMode="auto">
          <a:xfrm>
            <a:off x="907975" y="4699992"/>
            <a:ext cx="3124200" cy="457200"/>
          </a:xfrm>
          <a:prstGeom prst="rect">
            <a:avLst/>
          </a:prstGeom>
          <a:noFill/>
          <a:ln w="9525">
            <a:noFill/>
            <a:miter lim="800000"/>
            <a:headEnd/>
            <a:tailEnd/>
          </a:ln>
          <a:effectLst/>
        </p:spPr>
        <p:txBody>
          <a:bodyPr>
            <a:spAutoFit/>
          </a:bodyPr>
          <a:lstStyle/>
          <a:p>
            <a:r>
              <a:rPr lang="es-ES_tradnl" sz="2400" dirty="0">
                <a:solidFill>
                  <a:schemeClr val="bg1"/>
                </a:solidFill>
                <a:latin typeface="Arial Rounded MT Bold" pitchFamily="34" charset="0"/>
              </a:rPr>
              <a:t>Ptolomeo</a:t>
            </a:r>
            <a:r>
              <a:rPr lang="es-ES_tradnl" sz="1600" dirty="0">
                <a:solidFill>
                  <a:schemeClr val="bg1"/>
                </a:solidFill>
                <a:latin typeface="Arial Rounded MT Bold" pitchFamily="34" charset="0"/>
              </a:rPr>
              <a:t>= </a:t>
            </a:r>
            <a:r>
              <a:rPr lang="es-MX" sz="1600" dirty="0">
                <a:solidFill>
                  <a:schemeClr val="bg1"/>
                </a:solidFill>
                <a:latin typeface="Arial Rounded MT Bold" pitchFamily="34" charset="0"/>
              </a:rPr>
              <a:t>Egipto</a:t>
            </a:r>
            <a:endParaRPr lang="en-US" sz="1600" dirty="0">
              <a:solidFill>
                <a:schemeClr val="bg1"/>
              </a:solidFill>
              <a:latin typeface="Arial Rounded MT Bold" pitchFamily="34" charset="0"/>
            </a:endParaRPr>
          </a:p>
        </p:txBody>
      </p:sp>
      <p:sp>
        <p:nvSpPr>
          <p:cNvPr id="25" name="Rectangle 13">
            <a:extLst>
              <a:ext uri="{FF2B5EF4-FFF2-40B4-BE49-F238E27FC236}">
                <a16:creationId xmlns:a16="http://schemas.microsoft.com/office/drawing/2014/main" id="{9AB02590-61A4-4B7C-BCC9-9403A2529AB5}"/>
              </a:ext>
            </a:extLst>
          </p:cNvPr>
          <p:cNvSpPr>
            <a:spLocks noChangeArrowheads="1"/>
          </p:cNvSpPr>
          <p:nvPr/>
        </p:nvSpPr>
        <p:spPr bwMode="auto">
          <a:xfrm>
            <a:off x="907975" y="5013176"/>
            <a:ext cx="3810000" cy="457200"/>
          </a:xfrm>
          <a:prstGeom prst="rect">
            <a:avLst/>
          </a:prstGeom>
          <a:noFill/>
          <a:ln w="9525">
            <a:noFill/>
            <a:miter lim="800000"/>
            <a:headEnd/>
            <a:tailEnd/>
          </a:ln>
          <a:effectLst/>
        </p:spPr>
        <p:txBody>
          <a:bodyPr>
            <a:spAutoFit/>
          </a:bodyPr>
          <a:lstStyle/>
          <a:p>
            <a:r>
              <a:rPr lang="es-ES_tradnl" sz="2400" dirty="0">
                <a:solidFill>
                  <a:schemeClr val="bg1"/>
                </a:solidFill>
                <a:latin typeface="Arial Rounded MT Bold" pitchFamily="34" charset="0"/>
              </a:rPr>
              <a:t>Lisímaco</a:t>
            </a:r>
            <a:r>
              <a:rPr lang="es-ES_tradnl" sz="1600" dirty="0">
                <a:solidFill>
                  <a:schemeClr val="bg1"/>
                </a:solidFill>
                <a:latin typeface="Arial Rounded MT Bold" pitchFamily="34" charset="0"/>
              </a:rPr>
              <a:t>= </a:t>
            </a:r>
            <a:r>
              <a:rPr lang="es-MX" sz="1600" dirty="0">
                <a:solidFill>
                  <a:schemeClr val="bg1"/>
                </a:solidFill>
                <a:latin typeface="Arial Rounded MT Bold" pitchFamily="34" charset="0"/>
              </a:rPr>
              <a:t>Tracia y Asia Menor </a:t>
            </a:r>
            <a:endParaRPr lang="en-US" sz="1600" dirty="0">
              <a:solidFill>
                <a:schemeClr val="bg1"/>
              </a:solidFill>
              <a:latin typeface="Arial Rounded MT Bold" pitchFamily="34" charset="0"/>
            </a:endParaRPr>
          </a:p>
        </p:txBody>
      </p:sp>
      <p:sp>
        <p:nvSpPr>
          <p:cNvPr id="26" name="Rectangle 14">
            <a:extLst>
              <a:ext uri="{FF2B5EF4-FFF2-40B4-BE49-F238E27FC236}">
                <a16:creationId xmlns:a16="http://schemas.microsoft.com/office/drawing/2014/main" id="{C79BEF75-F0C5-4187-8696-BB46EDAFF9AC}"/>
              </a:ext>
            </a:extLst>
          </p:cNvPr>
          <p:cNvSpPr>
            <a:spLocks noChangeArrowheads="1"/>
          </p:cNvSpPr>
          <p:nvPr/>
        </p:nvSpPr>
        <p:spPr bwMode="auto">
          <a:xfrm>
            <a:off x="4860333" y="4711751"/>
            <a:ext cx="3962400" cy="457200"/>
          </a:xfrm>
          <a:prstGeom prst="rect">
            <a:avLst/>
          </a:prstGeom>
          <a:noFill/>
          <a:ln w="9525">
            <a:noFill/>
            <a:miter lim="800000"/>
            <a:headEnd/>
            <a:tailEnd/>
          </a:ln>
          <a:effectLst/>
        </p:spPr>
        <p:txBody>
          <a:bodyPr>
            <a:spAutoFit/>
          </a:bodyPr>
          <a:lstStyle/>
          <a:p>
            <a:r>
              <a:rPr lang="es-ES_tradnl" sz="2400" dirty="0">
                <a:solidFill>
                  <a:schemeClr val="bg1"/>
                </a:solidFill>
                <a:latin typeface="Arial Rounded MT Bold" pitchFamily="34" charset="0"/>
              </a:rPr>
              <a:t>Casandro</a:t>
            </a:r>
            <a:r>
              <a:rPr lang="es-ES_tradnl" sz="1600" dirty="0">
                <a:solidFill>
                  <a:schemeClr val="bg1"/>
                </a:solidFill>
                <a:latin typeface="Arial Rounded MT Bold" pitchFamily="34" charset="0"/>
              </a:rPr>
              <a:t>=</a:t>
            </a:r>
            <a:r>
              <a:rPr lang="es-MX" sz="1600" dirty="0">
                <a:solidFill>
                  <a:schemeClr val="bg1"/>
                </a:solidFill>
                <a:latin typeface="Arial Rounded MT Bold" pitchFamily="34" charset="0"/>
              </a:rPr>
              <a:t>Macedonia y Grecia</a:t>
            </a:r>
            <a:r>
              <a:rPr lang="es-MX" sz="2400" dirty="0">
                <a:solidFill>
                  <a:schemeClr val="bg1"/>
                </a:solidFill>
              </a:rPr>
              <a:t> </a:t>
            </a:r>
            <a:endParaRPr lang="en-US" sz="2400" dirty="0">
              <a:solidFill>
                <a:schemeClr val="bg1"/>
              </a:solidFill>
            </a:endParaRPr>
          </a:p>
        </p:txBody>
      </p:sp>
      <p:sp>
        <p:nvSpPr>
          <p:cNvPr id="27" name="1 CuadroTexto">
            <a:extLst>
              <a:ext uri="{FF2B5EF4-FFF2-40B4-BE49-F238E27FC236}">
                <a16:creationId xmlns:a16="http://schemas.microsoft.com/office/drawing/2014/main" id="{B77C80A8-49EC-460E-923F-E953D3639167}"/>
              </a:ext>
            </a:extLst>
          </p:cNvPr>
          <p:cNvSpPr txBox="1"/>
          <p:nvPr/>
        </p:nvSpPr>
        <p:spPr>
          <a:xfrm>
            <a:off x="3238630" y="3284984"/>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8:8</a:t>
            </a:r>
          </a:p>
        </p:txBody>
      </p:sp>
      <p:sp>
        <p:nvSpPr>
          <p:cNvPr id="28" name="2 CuadroTexto">
            <a:extLst>
              <a:ext uri="{FF2B5EF4-FFF2-40B4-BE49-F238E27FC236}">
                <a16:creationId xmlns:a16="http://schemas.microsoft.com/office/drawing/2014/main" id="{68DFD03F-7A61-4919-B7AF-7D6280B7D7A3}"/>
              </a:ext>
            </a:extLst>
          </p:cNvPr>
          <p:cNvSpPr txBox="1"/>
          <p:nvPr/>
        </p:nvSpPr>
        <p:spPr>
          <a:xfrm>
            <a:off x="35495" y="3789040"/>
            <a:ext cx="9127239" cy="1055225"/>
          </a:xfrm>
          <a:prstGeom prst="rect">
            <a:avLst/>
          </a:prstGeom>
          <a:noFill/>
        </p:spPr>
        <p:txBody>
          <a:bodyPr wrap="square" rtlCol="0">
            <a:spAutoFit/>
          </a:bodyPr>
          <a:lstStyle/>
          <a:p>
            <a:pPr algn="ctr">
              <a:lnSpc>
                <a:spcPts val="2500"/>
              </a:lnSpc>
            </a:pPr>
            <a:r>
              <a:rPr lang="es-ES" sz="2400" dirty="0">
                <a:solidFill>
                  <a:srgbClr val="FFFF00"/>
                </a:solidFill>
              </a:rPr>
              <a:t>Y el macho cabrío se engrandeció sobremanera; </a:t>
            </a:r>
            <a:r>
              <a:rPr lang="es-ES" sz="2400" dirty="0">
                <a:solidFill>
                  <a:srgbClr val="00B0F0"/>
                </a:solidFill>
              </a:rPr>
              <a:t>pero estando en su mayor fuerza, aquel gran cuerno fue quebrado,</a:t>
            </a:r>
            <a:r>
              <a:rPr lang="es-ES" sz="2400" dirty="0">
                <a:solidFill>
                  <a:schemeClr val="bg1"/>
                </a:solidFill>
              </a:rPr>
              <a:t> </a:t>
            </a:r>
            <a:r>
              <a:rPr lang="es-ES" sz="2400" dirty="0">
                <a:solidFill>
                  <a:srgbClr val="FFFF00"/>
                </a:solidFill>
              </a:rPr>
              <a:t>y en su lugar salieron otros cuatro cuernos notables hacia los cuatro vientos del cielo.</a:t>
            </a:r>
          </a:p>
        </p:txBody>
      </p:sp>
    </p:spTree>
    <p:extLst>
      <p:ext uri="{BB962C8B-B14F-4D97-AF65-F5344CB8AC3E}">
        <p14:creationId xmlns:p14="http://schemas.microsoft.com/office/powerpoint/2010/main" val="6039164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1+#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49609" y="5301208"/>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8:22</a:t>
            </a:r>
          </a:p>
        </p:txBody>
      </p:sp>
      <p:sp>
        <p:nvSpPr>
          <p:cNvPr id="8" name="2 CuadroTexto"/>
          <p:cNvSpPr txBox="1"/>
          <p:nvPr/>
        </p:nvSpPr>
        <p:spPr>
          <a:xfrm>
            <a:off x="12188" y="5805264"/>
            <a:ext cx="9150547" cy="1055225"/>
          </a:xfrm>
          <a:prstGeom prst="rect">
            <a:avLst/>
          </a:prstGeom>
          <a:noFill/>
        </p:spPr>
        <p:txBody>
          <a:bodyPr wrap="square" rtlCol="0">
            <a:spAutoFit/>
          </a:bodyPr>
          <a:lstStyle/>
          <a:p>
            <a:pPr algn="ctr">
              <a:lnSpc>
                <a:spcPts val="2500"/>
              </a:lnSpc>
            </a:pPr>
            <a:r>
              <a:rPr lang="es-ES" sz="2400" dirty="0">
                <a:solidFill>
                  <a:srgbClr val="FFFF00"/>
                </a:solidFill>
              </a:rPr>
              <a:t>Y en cuanto al cuerno que fue quebrado, y sucedieron cuatro en su lugar, </a:t>
            </a:r>
            <a:r>
              <a:rPr lang="es-ES" sz="2400" dirty="0">
                <a:solidFill>
                  <a:srgbClr val="00B0F0"/>
                </a:solidFill>
              </a:rPr>
              <a:t>significa que cuatro reinos se levantarán de esa nación, </a:t>
            </a:r>
            <a:r>
              <a:rPr lang="es-ES" sz="2400" dirty="0">
                <a:solidFill>
                  <a:srgbClr val="92D050"/>
                </a:solidFill>
              </a:rPr>
              <a:t>aunque no con la fuerza de él. </a:t>
            </a:r>
          </a:p>
        </p:txBody>
      </p:sp>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
        <p:nvSpPr>
          <p:cNvPr id="23" name="Rectangle 10">
            <a:extLst>
              <a:ext uri="{FF2B5EF4-FFF2-40B4-BE49-F238E27FC236}">
                <a16:creationId xmlns:a16="http://schemas.microsoft.com/office/drawing/2014/main" id="{E4257BA5-B82B-4474-931B-E659802A459E}"/>
              </a:ext>
            </a:extLst>
          </p:cNvPr>
          <p:cNvSpPr>
            <a:spLocks noChangeArrowheads="1"/>
          </p:cNvSpPr>
          <p:nvPr/>
        </p:nvSpPr>
        <p:spPr bwMode="auto">
          <a:xfrm>
            <a:off x="4904655" y="5046639"/>
            <a:ext cx="3581400" cy="457200"/>
          </a:xfrm>
          <a:prstGeom prst="rect">
            <a:avLst/>
          </a:prstGeom>
          <a:noFill/>
          <a:ln w="9525">
            <a:noFill/>
            <a:miter lim="800000"/>
            <a:headEnd/>
            <a:tailEnd/>
          </a:ln>
          <a:effectLst/>
        </p:spPr>
        <p:txBody>
          <a:bodyPr>
            <a:spAutoFit/>
          </a:bodyPr>
          <a:lstStyle/>
          <a:p>
            <a:r>
              <a:rPr lang="es-ES_tradnl" sz="2400" dirty="0">
                <a:solidFill>
                  <a:schemeClr val="bg1"/>
                </a:solidFill>
                <a:latin typeface="Arial Rounded MT Bold" pitchFamily="34" charset="0"/>
              </a:rPr>
              <a:t>Seleuco</a:t>
            </a:r>
            <a:r>
              <a:rPr lang="es-ES_tradnl" sz="1600" dirty="0">
                <a:solidFill>
                  <a:schemeClr val="bg1"/>
                </a:solidFill>
                <a:latin typeface="Arial Rounded MT Bold" pitchFamily="34" charset="0"/>
              </a:rPr>
              <a:t>= </a:t>
            </a:r>
            <a:r>
              <a:rPr lang="es-MX" sz="1600" dirty="0">
                <a:solidFill>
                  <a:schemeClr val="bg1"/>
                </a:solidFill>
                <a:latin typeface="Arial Rounded MT Bold" pitchFamily="34" charset="0"/>
              </a:rPr>
              <a:t>Asia Oriental</a:t>
            </a:r>
            <a:r>
              <a:rPr lang="es-MX" sz="2400" dirty="0">
                <a:solidFill>
                  <a:schemeClr val="bg1"/>
                </a:solidFill>
              </a:rPr>
              <a:t> </a:t>
            </a:r>
            <a:endParaRPr lang="en-US" sz="2400" dirty="0">
              <a:solidFill>
                <a:schemeClr val="bg1"/>
              </a:solidFill>
            </a:endParaRPr>
          </a:p>
        </p:txBody>
      </p:sp>
      <p:sp>
        <p:nvSpPr>
          <p:cNvPr id="24" name="Rectangle 12">
            <a:extLst>
              <a:ext uri="{FF2B5EF4-FFF2-40B4-BE49-F238E27FC236}">
                <a16:creationId xmlns:a16="http://schemas.microsoft.com/office/drawing/2014/main" id="{F01C1A85-4C9F-4A25-831B-1E287AF2B058}"/>
              </a:ext>
            </a:extLst>
          </p:cNvPr>
          <p:cNvSpPr>
            <a:spLocks noChangeArrowheads="1"/>
          </p:cNvSpPr>
          <p:nvPr/>
        </p:nvSpPr>
        <p:spPr bwMode="auto">
          <a:xfrm>
            <a:off x="907975" y="4699992"/>
            <a:ext cx="3124200" cy="457200"/>
          </a:xfrm>
          <a:prstGeom prst="rect">
            <a:avLst/>
          </a:prstGeom>
          <a:noFill/>
          <a:ln w="9525">
            <a:noFill/>
            <a:miter lim="800000"/>
            <a:headEnd/>
            <a:tailEnd/>
          </a:ln>
          <a:effectLst/>
        </p:spPr>
        <p:txBody>
          <a:bodyPr>
            <a:spAutoFit/>
          </a:bodyPr>
          <a:lstStyle/>
          <a:p>
            <a:r>
              <a:rPr lang="es-ES_tradnl" sz="2400" dirty="0">
                <a:solidFill>
                  <a:schemeClr val="bg1"/>
                </a:solidFill>
                <a:latin typeface="Arial Rounded MT Bold" pitchFamily="34" charset="0"/>
              </a:rPr>
              <a:t>Ptolomeo</a:t>
            </a:r>
            <a:r>
              <a:rPr lang="es-ES_tradnl" sz="1600" dirty="0">
                <a:solidFill>
                  <a:schemeClr val="bg1"/>
                </a:solidFill>
                <a:latin typeface="Arial Rounded MT Bold" pitchFamily="34" charset="0"/>
              </a:rPr>
              <a:t>= </a:t>
            </a:r>
            <a:r>
              <a:rPr lang="es-MX" sz="1600" dirty="0">
                <a:solidFill>
                  <a:schemeClr val="bg1"/>
                </a:solidFill>
                <a:latin typeface="Arial Rounded MT Bold" pitchFamily="34" charset="0"/>
              </a:rPr>
              <a:t>Egipto</a:t>
            </a:r>
            <a:endParaRPr lang="en-US" sz="1600" dirty="0">
              <a:solidFill>
                <a:schemeClr val="bg1"/>
              </a:solidFill>
              <a:latin typeface="Arial Rounded MT Bold" pitchFamily="34" charset="0"/>
            </a:endParaRPr>
          </a:p>
        </p:txBody>
      </p:sp>
      <p:sp>
        <p:nvSpPr>
          <p:cNvPr id="25" name="Rectangle 13">
            <a:extLst>
              <a:ext uri="{FF2B5EF4-FFF2-40B4-BE49-F238E27FC236}">
                <a16:creationId xmlns:a16="http://schemas.microsoft.com/office/drawing/2014/main" id="{9AB02590-61A4-4B7C-BCC9-9403A2529AB5}"/>
              </a:ext>
            </a:extLst>
          </p:cNvPr>
          <p:cNvSpPr>
            <a:spLocks noChangeArrowheads="1"/>
          </p:cNvSpPr>
          <p:nvPr/>
        </p:nvSpPr>
        <p:spPr bwMode="auto">
          <a:xfrm>
            <a:off x="907975" y="5013176"/>
            <a:ext cx="3810000" cy="457200"/>
          </a:xfrm>
          <a:prstGeom prst="rect">
            <a:avLst/>
          </a:prstGeom>
          <a:noFill/>
          <a:ln w="9525">
            <a:noFill/>
            <a:miter lim="800000"/>
            <a:headEnd/>
            <a:tailEnd/>
          </a:ln>
          <a:effectLst/>
        </p:spPr>
        <p:txBody>
          <a:bodyPr>
            <a:spAutoFit/>
          </a:bodyPr>
          <a:lstStyle/>
          <a:p>
            <a:r>
              <a:rPr lang="es-ES_tradnl" sz="2400" dirty="0">
                <a:solidFill>
                  <a:schemeClr val="bg1"/>
                </a:solidFill>
                <a:latin typeface="Arial Rounded MT Bold" pitchFamily="34" charset="0"/>
              </a:rPr>
              <a:t>Lisímaco</a:t>
            </a:r>
            <a:r>
              <a:rPr lang="es-ES_tradnl" sz="1600" dirty="0">
                <a:solidFill>
                  <a:schemeClr val="bg1"/>
                </a:solidFill>
                <a:latin typeface="Arial Rounded MT Bold" pitchFamily="34" charset="0"/>
              </a:rPr>
              <a:t>= </a:t>
            </a:r>
            <a:r>
              <a:rPr lang="es-MX" sz="1600" dirty="0">
                <a:solidFill>
                  <a:schemeClr val="bg1"/>
                </a:solidFill>
                <a:latin typeface="Arial Rounded MT Bold" pitchFamily="34" charset="0"/>
              </a:rPr>
              <a:t>Tracia y Asia Menor </a:t>
            </a:r>
            <a:endParaRPr lang="en-US" sz="1600" dirty="0">
              <a:solidFill>
                <a:schemeClr val="bg1"/>
              </a:solidFill>
              <a:latin typeface="Arial Rounded MT Bold" pitchFamily="34" charset="0"/>
            </a:endParaRPr>
          </a:p>
        </p:txBody>
      </p:sp>
      <p:sp>
        <p:nvSpPr>
          <p:cNvPr id="26" name="Rectangle 14">
            <a:extLst>
              <a:ext uri="{FF2B5EF4-FFF2-40B4-BE49-F238E27FC236}">
                <a16:creationId xmlns:a16="http://schemas.microsoft.com/office/drawing/2014/main" id="{C79BEF75-F0C5-4187-8696-BB46EDAFF9AC}"/>
              </a:ext>
            </a:extLst>
          </p:cNvPr>
          <p:cNvSpPr>
            <a:spLocks noChangeArrowheads="1"/>
          </p:cNvSpPr>
          <p:nvPr/>
        </p:nvSpPr>
        <p:spPr bwMode="auto">
          <a:xfrm>
            <a:off x="4860333" y="4711751"/>
            <a:ext cx="3962400" cy="457200"/>
          </a:xfrm>
          <a:prstGeom prst="rect">
            <a:avLst/>
          </a:prstGeom>
          <a:noFill/>
          <a:ln w="9525">
            <a:noFill/>
            <a:miter lim="800000"/>
            <a:headEnd/>
            <a:tailEnd/>
          </a:ln>
          <a:effectLst/>
        </p:spPr>
        <p:txBody>
          <a:bodyPr>
            <a:spAutoFit/>
          </a:bodyPr>
          <a:lstStyle/>
          <a:p>
            <a:r>
              <a:rPr lang="es-ES_tradnl" sz="2400" dirty="0">
                <a:solidFill>
                  <a:schemeClr val="bg1"/>
                </a:solidFill>
                <a:latin typeface="Arial Rounded MT Bold" pitchFamily="34" charset="0"/>
              </a:rPr>
              <a:t>Casandro</a:t>
            </a:r>
            <a:r>
              <a:rPr lang="es-ES_tradnl" sz="1600" dirty="0">
                <a:solidFill>
                  <a:schemeClr val="bg1"/>
                </a:solidFill>
                <a:latin typeface="Arial Rounded MT Bold" pitchFamily="34" charset="0"/>
              </a:rPr>
              <a:t>=</a:t>
            </a:r>
            <a:r>
              <a:rPr lang="es-MX" sz="1600" dirty="0">
                <a:solidFill>
                  <a:schemeClr val="bg1"/>
                </a:solidFill>
                <a:latin typeface="Arial Rounded MT Bold" pitchFamily="34" charset="0"/>
              </a:rPr>
              <a:t>Macedonia y Grecia</a:t>
            </a:r>
            <a:r>
              <a:rPr lang="es-MX" sz="2400" dirty="0">
                <a:solidFill>
                  <a:schemeClr val="bg1"/>
                </a:solidFill>
              </a:rPr>
              <a:t> </a:t>
            </a:r>
            <a:endParaRPr lang="en-US" sz="2400" dirty="0">
              <a:solidFill>
                <a:schemeClr val="bg1"/>
              </a:solidFill>
            </a:endParaRPr>
          </a:p>
        </p:txBody>
      </p:sp>
      <p:sp>
        <p:nvSpPr>
          <p:cNvPr id="27" name="1 CuadroTexto">
            <a:extLst>
              <a:ext uri="{FF2B5EF4-FFF2-40B4-BE49-F238E27FC236}">
                <a16:creationId xmlns:a16="http://schemas.microsoft.com/office/drawing/2014/main" id="{B77C80A8-49EC-460E-923F-E953D3639167}"/>
              </a:ext>
            </a:extLst>
          </p:cNvPr>
          <p:cNvSpPr txBox="1"/>
          <p:nvPr/>
        </p:nvSpPr>
        <p:spPr>
          <a:xfrm>
            <a:off x="3238630" y="3284984"/>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8:8</a:t>
            </a:r>
          </a:p>
        </p:txBody>
      </p:sp>
      <p:sp>
        <p:nvSpPr>
          <p:cNvPr id="28" name="2 CuadroTexto">
            <a:extLst>
              <a:ext uri="{FF2B5EF4-FFF2-40B4-BE49-F238E27FC236}">
                <a16:creationId xmlns:a16="http://schemas.microsoft.com/office/drawing/2014/main" id="{68DFD03F-7A61-4919-B7AF-7D6280B7D7A3}"/>
              </a:ext>
            </a:extLst>
          </p:cNvPr>
          <p:cNvSpPr txBox="1"/>
          <p:nvPr/>
        </p:nvSpPr>
        <p:spPr>
          <a:xfrm>
            <a:off x="35495" y="3789040"/>
            <a:ext cx="9127239" cy="1055225"/>
          </a:xfrm>
          <a:prstGeom prst="rect">
            <a:avLst/>
          </a:prstGeom>
          <a:noFill/>
        </p:spPr>
        <p:txBody>
          <a:bodyPr wrap="square" rtlCol="0">
            <a:spAutoFit/>
          </a:bodyPr>
          <a:lstStyle/>
          <a:p>
            <a:pPr algn="ctr">
              <a:lnSpc>
                <a:spcPts val="2500"/>
              </a:lnSpc>
            </a:pPr>
            <a:r>
              <a:rPr lang="es-ES" sz="2400" dirty="0">
                <a:solidFill>
                  <a:srgbClr val="FFFF00"/>
                </a:solidFill>
              </a:rPr>
              <a:t>Y el macho cabrío se engrandeció sobremanera; </a:t>
            </a:r>
            <a:r>
              <a:rPr lang="es-ES" sz="2400" dirty="0">
                <a:solidFill>
                  <a:srgbClr val="00B0F0"/>
                </a:solidFill>
              </a:rPr>
              <a:t>pero estando en su mayor fuerza, aquel gran cuerno fue quebrado,</a:t>
            </a:r>
            <a:r>
              <a:rPr lang="es-ES" sz="2400" dirty="0">
                <a:solidFill>
                  <a:schemeClr val="bg1"/>
                </a:solidFill>
              </a:rPr>
              <a:t> </a:t>
            </a:r>
            <a:r>
              <a:rPr lang="es-ES" sz="2400" dirty="0">
                <a:solidFill>
                  <a:srgbClr val="FFFF00"/>
                </a:solidFill>
              </a:rPr>
              <a:t>y en su lugar salieron otros cuatro cuernos notables hacia los cuatro vientos del cielo.</a:t>
            </a:r>
          </a:p>
        </p:txBody>
      </p:sp>
    </p:spTree>
    <p:extLst>
      <p:ext uri="{BB962C8B-B14F-4D97-AF65-F5344CB8AC3E}">
        <p14:creationId xmlns:p14="http://schemas.microsoft.com/office/powerpoint/2010/main" val="323086742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
        <p:nvSpPr>
          <p:cNvPr id="27" name="1 CuadroTexto">
            <a:extLst>
              <a:ext uri="{FF2B5EF4-FFF2-40B4-BE49-F238E27FC236}">
                <a16:creationId xmlns:a16="http://schemas.microsoft.com/office/drawing/2014/main" id="{B77C80A8-49EC-460E-923F-E953D3639167}"/>
              </a:ext>
            </a:extLst>
          </p:cNvPr>
          <p:cNvSpPr txBox="1"/>
          <p:nvPr/>
        </p:nvSpPr>
        <p:spPr>
          <a:xfrm>
            <a:off x="3238630" y="3284984"/>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8:8</a:t>
            </a:r>
          </a:p>
        </p:txBody>
      </p:sp>
      <p:sp>
        <p:nvSpPr>
          <p:cNvPr id="28" name="2 CuadroTexto">
            <a:extLst>
              <a:ext uri="{FF2B5EF4-FFF2-40B4-BE49-F238E27FC236}">
                <a16:creationId xmlns:a16="http://schemas.microsoft.com/office/drawing/2014/main" id="{68DFD03F-7A61-4919-B7AF-7D6280B7D7A3}"/>
              </a:ext>
            </a:extLst>
          </p:cNvPr>
          <p:cNvSpPr txBox="1"/>
          <p:nvPr/>
        </p:nvSpPr>
        <p:spPr>
          <a:xfrm>
            <a:off x="35495" y="3789040"/>
            <a:ext cx="9127239" cy="1055225"/>
          </a:xfrm>
          <a:prstGeom prst="rect">
            <a:avLst/>
          </a:prstGeom>
          <a:noFill/>
        </p:spPr>
        <p:txBody>
          <a:bodyPr wrap="square" rtlCol="0">
            <a:spAutoFit/>
          </a:bodyPr>
          <a:lstStyle/>
          <a:p>
            <a:pPr algn="ctr">
              <a:lnSpc>
                <a:spcPts val="2500"/>
              </a:lnSpc>
            </a:pPr>
            <a:r>
              <a:rPr lang="es-ES" sz="2400" dirty="0">
                <a:solidFill>
                  <a:srgbClr val="FFFF00"/>
                </a:solidFill>
              </a:rPr>
              <a:t>Y el macho cabrío se engrandeció sobremanera; </a:t>
            </a:r>
            <a:r>
              <a:rPr lang="es-ES" sz="2400" dirty="0">
                <a:solidFill>
                  <a:srgbClr val="00B0F0"/>
                </a:solidFill>
              </a:rPr>
              <a:t>pero estando en su mayor fuerza, aquel gran cuerno fue quebrado,</a:t>
            </a:r>
            <a:r>
              <a:rPr lang="es-ES" sz="2400" dirty="0">
                <a:solidFill>
                  <a:schemeClr val="bg1"/>
                </a:solidFill>
              </a:rPr>
              <a:t> </a:t>
            </a:r>
            <a:r>
              <a:rPr lang="es-ES" sz="2400" dirty="0">
                <a:solidFill>
                  <a:srgbClr val="FFFF00"/>
                </a:solidFill>
              </a:rPr>
              <a:t>y en su lugar salieron otros cuatro cuernos notables hacia los cuatro vientos del cielo.</a:t>
            </a:r>
          </a:p>
        </p:txBody>
      </p:sp>
      <p:sp>
        <p:nvSpPr>
          <p:cNvPr id="30" name="2 CuadroTexto">
            <a:extLst>
              <a:ext uri="{FF2B5EF4-FFF2-40B4-BE49-F238E27FC236}">
                <a16:creationId xmlns:a16="http://schemas.microsoft.com/office/drawing/2014/main" id="{6A943DC4-1CA9-4796-8FA1-90B785F32851}"/>
              </a:ext>
            </a:extLst>
          </p:cNvPr>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chemeClr val="bg1"/>
                </a:solidFill>
              </a:rPr>
              <a:t>Y de uno de ellos salió un cuerno pequeño, que creció mucho al sur, y al oriente, y hacia la tierra gloriosa. Y se engrandeció hasta el ejército del cielo; y parte del ejército y de las estrellas echó por tierra, y las pisoteó. </a:t>
            </a:r>
          </a:p>
        </p:txBody>
      </p:sp>
      <p:sp>
        <p:nvSpPr>
          <p:cNvPr id="23" name="1 CuadroTexto">
            <a:extLst>
              <a:ext uri="{FF2B5EF4-FFF2-40B4-BE49-F238E27FC236}">
                <a16:creationId xmlns:a16="http://schemas.microsoft.com/office/drawing/2014/main" id="{94210FEC-C559-497C-AF1B-C950969A3462}"/>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Tree>
    <p:extLst>
      <p:ext uri="{BB962C8B-B14F-4D97-AF65-F5344CB8AC3E}">
        <p14:creationId xmlns:p14="http://schemas.microsoft.com/office/powerpoint/2010/main" val="3679989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9">
            <a:extLst>
              <a:ext uri="{FF2B5EF4-FFF2-40B4-BE49-F238E27FC236}">
                <a16:creationId xmlns:a16="http://schemas.microsoft.com/office/drawing/2014/main" id="{4FEA3A20-63BD-41F3-92A9-A57C314BF1A9}"/>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10" name="Picture 3" descr="npo000029">
            <a:extLst>
              <a:ext uri="{FF2B5EF4-FFF2-40B4-BE49-F238E27FC236}">
                <a16:creationId xmlns:a16="http://schemas.microsoft.com/office/drawing/2014/main" id="{DD40651C-D5C3-4221-B887-C6BEAB76B036}"/>
              </a:ext>
            </a:extLst>
          </p:cNvPr>
          <p:cNvPicPr>
            <a:picLocks noChangeAspect="1" noChangeArrowheads="1"/>
          </p:cNvPicPr>
          <p:nvPr/>
        </p:nvPicPr>
        <p:blipFill>
          <a:blip r:embed="rId3"/>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4"/>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6"/>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19" name="Picture 2" descr="npo00002f">
            <a:extLst>
              <a:ext uri="{FF2B5EF4-FFF2-40B4-BE49-F238E27FC236}">
                <a16:creationId xmlns:a16="http://schemas.microsoft.com/office/drawing/2014/main" id="{6268CF5B-EC00-468D-99EA-DBCDA0D524A4}"/>
              </a:ext>
            </a:extLst>
          </p:cNvPr>
          <p:cNvPicPr>
            <a:picLocks noChangeAspect="1" noChangeArrowheads="1"/>
          </p:cNvPicPr>
          <p:nvPr/>
        </p:nvPicPr>
        <p:blipFill>
          <a:blip r:embed="rId7"/>
          <a:srcRect l="2025" t="12875" b="15736"/>
          <a:stretch>
            <a:fillRect/>
          </a:stretch>
        </p:blipFill>
        <p:spPr bwMode="auto">
          <a:xfrm>
            <a:off x="5292626" y="2565400"/>
            <a:ext cx="1511300" cy="792163"/>
          </a:xfrm>
          <a:prstGeom prst="rect">
            <a:avLst/>
          </a:prstGeom>
          <a:noFill/>
          <a:ln w="9525" algn="ctr">
            <a:noFill/>
            <a:miter lim="800000"/>
            <a:headEnd/>
            <a:tailEnd/>
          </a:ln>
          <a:effectLst/>
        </p:spPr>
      </p:pic>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8"/>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
        <p:nvSpPr>
          <p:cNvPr id="27" name="1 CuadroTexto">
            <a:extLst>
              <a:ext uri="{FF2B5EF4-FFF2-40B4-BE49-F238E27FC236}">
                <a16:creationId xmlns:a16="http://schemas.microsoft.com/office/drawing/2014/main" id="{B77C80A8-49EC-460E-923F-E953D3639167}"/>
              </a:ext>
            </a:extLst>
          </p:cNvPr>
          <p:cNvSpPr txBox="1"/>
          <p:nvPr/>
        </p:nvSpPr>
        <p:spPr>
          <a:xfrm>
            <a:off x="3238630" y="3284984"/>
            <a:ext cx="216758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8:8</a:t>
            </a:r>
          </a:p>
        </p:txBody>
      </p:sp>
      <p:sp>
        <p:nvSpPr>
          <p:cNvPr id="28" name="2 CuadroTexto">
            <a:extLst>
              <a:ext uri="{FF2B5EF4-FFF2-40B4-BE49-F238E27FC236}">
                <a16:creationId xmlns:a16="http://schemas.microsoft.com/office/drawing/2014/main" id="{68DFD03F-7A61-4919-B7AF-7D6280B7D7A3}"/>
              </a:ext>
            </a:extLst>
          </p:cNvPr>
          <p:cNvSpPr txBox="1"/>
          <p:nvPr/>
        </p:nvSpPr>
        <p:spPr>
          <a:xfrm>
            <a:off x="35495" y="3789040"/>
            <a:ext cx="9127239" cy="1055225"/>
          </a:xfrm>
          <a:prstGeom prst="rect">
            <a:avLst/>
          </a:prstGeom>
          <a:noFill/>
        </p:spPr>
        <p:txBody>
          <a:bodyPr wrap="square" rtlCol="0">
            <a:spAutoFit/>
          </a:bodyPr>
          <a:lstStyle/>
          <a:p>
            <a:pPr algn="ctr">
              <a:lnSpc>
                <a:spcPts val="2500"/>
              </a:lnSpc>
            </a:pPr>
            <a:r>
              <a:rPr lang="es-ES" sz="2400" dirty="0">
                <a:solidFill>
                  <a:srgbClr val="FFFF00"/>
                </a:solidFill>
              </a:rPr>
              <a:t>Y el macho cabrío se engrandeció sobremanera; </a:t>
            </a:r>
            <a:r>
              <a:rPr lang="es-ES" sz="2400" dirty="0">
                <a:solidFill>
                  <a:srgbClr val="00B0F0"/>
                </a:solidFill>
              </a:rPr>
              <a:t>pero estando en su mayor fuerza, aquel gran cuerno fue quebrado,</a:t>
            </a:r>
            <a:r>
              <a:rPr lang="es-ES" sz="2400" dirty="0">
                <a:solidFill>
                  <a:schemeClr val="bg1"/>
                </a:solidFill>
              </a:rPr>
              <a:t> </a:t>
            </a:r>
            <a:r>
              <a:rPr lang="es-ES" sz="2400" dirty="0">
                <a:solidFill>
                  <a:srgbClr val="FFFF00"/>
                </a:solidFill>
              </a:rPr>
              <a:t>y en su lugar salieron otros cuatro cuernos notables hacia los cuatro vientos del cielo.</a:t>
            </a:r>
          </a:p>
        </p:txBody>
      </p:sp>
      <p:sp>
        <p:nvSpPr>
          <p:cNvPr id="24" name="2 CuadroTexto">
            <a:extLst>
              <a:ext uri="{FF2B5EF4-FFF2-40B4-BE49-F238E27FC236}">
                <a16:creationId xmlns:a16="http://schemas.microsoft.com/office/drawing/2014/main" id="{C0DCA88E-10AF-441F-978A-2EE95184BD32}"/>
              </a:ext>
            </a:extLst>
          </p:cNvPr>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chemeClr val="bg1"/>
                </a:solidFill>
              </a:rPr>
              <a:t>Y se engrandeció hasta el ejército del cielo; y parte del ejército y de las estrellas echó por tierra, y las pisoteó. </a:t>
            </a:r>
          </a:p>
        </p:txBody>
      </p:sp>
      <p:sp>
        <p:nvSpPr>
          <p:cNvPr id="26" name="1 CuadroTexto">
            <a:extLst>
              <a:ext uri="{FF2B5EF4-FFF2-40B4-BE49-F238E27FC236}">
                <a16:creationId xmlns:a16="http://schemas.microsoft.com/office/drawing/2014/main" id="{0F4ADA7A-C798-4FA3-80C0-5618D2A13B4A}"/>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pic>
        <p:nvPicPr>
          <p:cNvPr id="29" name="Picture 29" descr="cuerno peq">
            <a:extLst>
              <a:ext uri="{FF2B5EF4-FFF2-40B4-BE49-F238E27FC236}">
                <a16:creationId xmlns:a16="http://schemas.microsoft.com/office/drawing/2014/main" id="{AF926902-EF1E-410F-B6A2-EA73468570BC}"/>
              </a:ext>
            </a:extLst>
          </p:cNvPr>
          <p:cNvPicPr>
            <a:picLocks noChangeAspect="1" noChangeArrowheads="1"/>
          </p:cNvPicPr>
          <p:nvPr/>
        </p:nvPicPr>
        <p:blipFill>
          <a:blip r:embed="rId9" cstate="print"/>
          <a:srcRect l="20216" r="24437"/>
          <a:stretch>
            <a:fillRect/>
          </a:stretch>
        </p:blipFill>
        <p:spPr bwMode="auto">
          <a:xfrm>
            <a:off x="5477544" y="3356992"/>
            <a:ext cx="1182688" cy="2087563"/>
          </a:xfrm>
          <a:prstGeom prst="rect">
            <a:avLst/>
          </a:prstGeom>
          <a:noFill/>
        </p:spPr>
      </p:pic>
      <p:sp>
        <p:nvSpPr>
          <p:cNvPr id="30" name="TextBox 29">
            <a:extLst>
              <a:ext uri="{FF2B5EF4-FFF2-40B4-BE49-F238E27FC236}">
                <a16:creationId xmlns:a16="http://schemas.microsoft.com/office/drawing/2014/main" id="{12C5DDFB-A440-495F-8C70-0DB1976E32B9}"/>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pic>
        <p:nvPicPr>
          <p:cNvPr id="33" name="Picture 5" descr="npo00000d">
            <a:extLst>
              <a:ext uri="{FF2B5EF4-FFF2-40B4-BE49-F238E27FC236}">
                <a16:creationId xmlns:a16="http://schemas.microsoft.com/office/drawing/2014/main" id="{7FA56FC8-A278-4EEB-B16C-4F0028C99CAE}"/>
              </a:ext>
            </a:extLst>
          </p:cNvPr>
          <p:cNvPicPr>
            <a:picLocks noChangeAspect="1" noChangeArrowheads="1"/>
          </p:cNvPicPr>
          <p:nvPr/>
        </p:nvPicPr>
        <p:blipFill>
          <a:blip r:embed="rId10"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34" name="Text Box 14">
            <a:extLst>
              <a:ext uri="{FF2B5EF4-FFF2-40B4-BE49-F238E27FC236}">
                <a16:creationId xmlns:a16="http://schemas.microsoft.com/office/drawing/2014/main" id="{2DACFCD2-6889-4AD7-9B4C-AFE7455B7F47}"/>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35" name="Picture 5" descr="0512032">
            <a:extLst>
              <a:ext uri="{FF2B5EF4-FFF2-40B4-BE49-F238E27FC236}">
                <a16:creationId xmlns:a16="http://schemas.microsoft.com/office/drawing/2014/main" id="{4B125BD8-E497-43FA-AD22-F020A2C0A61D}"/>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36" name="Picture 2" descr="npo000011">
            <a:extLst>
              <a:ext uri="{FF2B5EF4-FFF2-40B4-BE49-F238E27FC236}">
                <a16:creationId xmlns:a16="http://schemas.microsoft.com/office/drawing/2014/main" id="{35C8162F-07E1-4BD7-A16D-562345BE75B7}"/>
              </a:ext>
            </a:extLst>
          </p:cNvPr>
          <p:cNvPicPr>
            <a:picLocks noChangeAspect="1" noChangeArrowheads="1"/>
          </p:cNvPicPr>
          <p:nvPr/>
        </p:nvPicPr>
        <p:blipFill>
          <a:blip r:embed="rId11"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7" name="Text Box 15">
            <a:extLst>
              <a:ext uri="{FF2B5EF4-FFF2-40B4-BE49-F238E27FC236}">
                <a16:creationId xmlns:a16="http://schemas.microsoft.com/office/drawing/2014/main" id="{BA171A0A-3085-4CA1-B61C-3899FBBF78EA}"/>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8" name="Picture 6" descr="0512032">
            <a:extLst>
              <a:ext uri="{FF2B5EF4-FFF2-40B4-BE49-F238E27FC236}">
                <a16:creationId xmlns:a16="http://schemas.microsoft.com/office/drawing/2014/main" id="{4B1CF852-D338-447F-9A1E-BA944CEA62D6}"/>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9" name="Text Box 21">
            <a:extLst>
              <a:ext uri="{FF2B5EF4-FFF2-40B4-BE49-F238E27FC236}">
                <a16:creationId xmlns:a16="http://schemas.microsoft.com/office/drawing/2014/main" id="{A57EC8EE-FC9A-4CE2-AFEB-AD6BE389AD7D}"/>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40" name="Text Box 12">
            <a:extLst>
              <a:ext uri="{FF2B5EF4-FFF2-40B4-BE49-F238E27FC236}">
                <a16:creationId xmlns:a16="http://schemas.microsoft.com/office/drawing/2014/main" id="{01DF44E3-175B-4305-840F-9E15BB10792D}"/>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41" name="Text Box 12">
            <a:extLst>
              <a:ext uri="{FF2B5EF4-FFF2-40B4-BE49-F238E27FC236}">
                <a16:creationId xmlns:a16="http://schemas.microsoft.com/office/drawing/2014/main" id="{762AC6DA-3A55-4533-BF3D-AAC0EEB16235}"/>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42" name="Text Box 28">
            <a:extLst>
              <a:ext uri="{FF2B5EF4-FFF2-40B4-BE49-F238E27FC236}">
                <a16:creationId xmlns:a16="http://schemas.microsoft.com/office/drawing/2014/main" id="{E63AE4EF-71BB-4AFB-A33A-D663BEDC71F4}"/>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Tree>
    <p:extLst>
      <p:ext uri="{BB962C8B-B14F-4D97-AF65-F5344CB8AC3E}">
        <p14:creationId xmlns:p14="http://schemas.microsoft.com/office/powerpoint/2010/main" val="563216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barn(inVertical)">
                                      <p:cBhvr>
                                        <p:cTn id="10" dur="500"/>
                                        <p:tgtEl>
                                          <p:spTgt spid="30"/>
                                        </p:tgtEl>
                                      </p:cBhvr>
                                    </p:animEffect>
                                  </p:childTnLst>
                                </p:cTn>
                              </p:par>
                              <p:par>
                                <p:cTn id="11" presetID="1" presetClass="exit"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barn(inVertical)">
                                      <p:cBhvr>
                                        <p:cTn id="19" dur="500"/>
                                        <p:tgtEl>
                                          <p:spTgt spid="33"/>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arn(inVertical)">
                                      <p:cBhvr>
                                        <p:cTn id="22" dur="500"/>
                                        <p:tgtEl>
                                          <p:spTgt spid="34"/>
                                        </p:tgtEl>
                                      </p:cBhvr>
                                    </p:animEffect>
                                  </p:childTnLst>
                                </p:cTn>
                              </p:par>
                              <p:par>
                                <p:cTn id="23" presetID="16" presetClass="entr" presetSubtype="21"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barn(inVertical)">
                                      <p:cBhvr>
                                        <p:cTn id="25" dur="500"/>
                                        <p:tgtEl>
                                          <p:spTgt spid="35"/>
                                        </p:tgtEl>
                                      </p:cBhvr>
                                    </p:animEffect>
                                  </p:childTnLst>
                                </p:cTn>
                              </p:par>
                              <p:par>
                                <p:cTn id="26" presetID="16" presetClass="entr" presetSubtype="21"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barn(inVertical)">
                                      <p:cBhvr>
                                        <p:cTn id="28" dur="500"/>
                                        <p:tgtEl>
                                          <p:spTgt spid="3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barn(inVertical)">
                                      <p:cBhvr>
                                        <p:cTn id="31" dur="500"/>
                                        <p:tgtEl>
                                          <p:spTgt spid="37"/>
                                        </p:tgtEl>
                                      </p:cBhvr>
                                    </p:animEffect>
                                  </p:childTnLst>
                                </p:cTn>
                              </p:par>
                              <p:par>
                                <p:cTn id="32" presetID="16" presetClass="entr" presetSubtype="21"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barn(inVertical)">
                                      <p:cBhvr>
                                        <p:cTn id="34" dur="500"/>
                                        <p:tgtEl>
                                          <p:spTgt spid="38"/>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barn(inVertical)">
                                      <p:cBhvr>
                                        <p:cTn id="37" dur="500"/>
                                        <p:tgtEl>
                                          <p:spTgt spid="39"/>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barn(inVertical)">
                                      <p:cBhvr>
                                        <p:cTn id="40" dur="500"/>
                                        <p:tgtEl>
                                          <p:spTgt spid="40"/>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barn(inVertical)">
                                      <p:cBhvr>
                                        <p:cTn id="43" dur="500"/>
                                        <p:tgtEl>
                                          <p:spTgt spid="41"/>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barn(inVertical)">
                                      <p:cBhvr>
                                        <p:cTn id="4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0" grpId="0" animBg="1"/>
      <p:bldP spid="34" grpId="0"/>
      <p:bldP spid="37" grpId="0"/>
      <p:bldP spid="39" grpId="0"/>
      <p:bldP spid="40" grpId="0"/>
      <p:bldP spid="41" grpId="0"/>
      <p:bldP spid="4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chemeClr val="bg1"/>
                </a:solidFill>
              </a:rPr>
              <a:t>Y se engrandeció hasta el ejército del cielo; y parte del ejército y de las estrellas echó por tierra, y las pisoteó. </a:t>
            </a:r>
          </a:p>
        </p:txBody>
      </p:sp>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3"/>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4">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5"/>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4">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6"/>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4">
            <a:lum contrast="8000"/>
          </a:blip>
          <a:srcRect l="13208" t="42734" r="69926" b="42822"/>
          <a:stretch/>
        </p:blipFill>
        <p:spPr bwMode="auto">
          <a:xfrm>
            <a:off x="35943" y="2565400"/>
            <a:ext cx="1440160" cy="990600"/>
          </a:xfrm>
          <a:prstGeom prst="rect">
            <a:avLst/>
          </a:prstGeom>
          <a:noFill/>
          <a:ln w="9525">
            <a:noFill/>
            <a:miter lim="800000"/>
            <a:headEnd/>
            <a:tailEnd/>
          </a:ln>
          <a:effectLst/>
        </p:spPr>
      </p:pic>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7"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8"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4">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9"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4">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Tree>
    <p:extLst>
      <p:ext uri="{BB962C8B-B14F-4D97-AF65-F5344CB8AC3E}">
        <p14:creationId xmlns:p14="http://schemas.microsoft.com/office/powerpoint/2010/main" val="15216413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barn(inVertical)">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barn(inVertical)">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barn(inVertical)">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barn(inVertical)">
                                      <p:cBhvr>
                                        <p:cTn id="27" dur="500"/>
                                        <p:tgtEl>
                                          <p:spTgt spid="4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barn(inVertical)">
                                      <p:cBhvr>
                                        <p:cTn id="3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3" grpId="0" animBg="1"/>
      <p:bldP spid="44" grpId="0" animBg="1"/>
      <p:bldP spid="45" grpId="0" animBg="1"/>
      <p:bldP spid="46" grpId="0" animBg="1"/>
      <p:bldP spid="4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chemeClr val="bg1"/>
                </a:solidFill>
              </a:rPr>
              <a:t>y parte del ejército y de las estrellas echó por tierra, y las pisoteó. </a:t>
            </a:r>
          </a:p>
        </p:txBody>
      </p:sp>
      <p:pic>
        <p:nvPicPr>
          <p:cNvPr id="11" name="Picture 6" descr="npo000001">
            <a:extLst>
              <a:ext uri="{FF2B5EF4-FFF2-40B4-BE49-F238E27FC236}">
                <a16:creationId xmlns:a16="http://schemas.microsoft.com/office/drawing/2014/main" id="{169C546A-813E-445E-981E-D528154D6573}"/>
              </a:ext>
            </a:extLst>
          </p:cNvPr>
          <p:cNvPicPr>
            <a:picLocks noChangeAspect="1" noChangeArrowheads="1"/>
          </p:cNvPicPr>
          <p:nvPr/>
        </p:nvPicPr>
        <p:blipFill>
          <a:blip r:embed="rId3"/>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12" name="Picture 2" descr="0512032">
            <a:extLst>
              <a:ext uri="{FF2B5EF4-FFF2-40B4-BE49-F238E27FC236}">
                <a16:creationId xmlns:a16="http://schemas.microsoft.com/office/drawing/2014/main" id="{254BDBFD-B26E-4C64-A8B8-D8E13980ECA2}"/>
              </a:ext>
            </a:extLst>
          </p:cNvPr>
          <p:cNvPicPr>
            <a:picLocks noChangeAspect="1" noChangeArrowheads="1"/>
          </p:cNvPicPr>
          <p:nvPr/>
        </p:nvPicPr>
        <p:blipFill rotWithShape="1">
          <a:blip r:embed="rId4">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13" name="Text Box 7">
            <a:hlinkClick r:id="" action="ppaction://hlinkshowjump?jump=nextslide"/>
            <a:extLst>
              <a:ext uri="{FF2B5EF4-FFF2-40B4-BE49-F238E27FC236}">
                <a16:creationId xmlns:a16="http://schemas.microsoft.com/office/drawing/2014/main" id="{0C1EB541-5AB2-422C-A77A-2DAAE1068753}"/>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14" name="Picture 6" descr="npo000005">
            <a:extLst>
              <a:ext uri="{FF2B5EF4-FFF2-40B4-BE49-F238E27FC236}">
                <a16:creationId xmlns:a16="http://schemas.microsoft.com/office/drawing/2014/main" id="{6D5D5150-884D-432E-94FF-E6E62A98E12E}"/>
              </a:ext>
            </a:extLst>
          </p:cNvPr>
          <p:cNvPicPr>
            <a:picLocks noChangeAspect="1" noChangeArrowheads="1"/>
          </p:cNvPicPr>
          <p:nvPr/>
        </p:nvPicPr>
        <p:blipFill>
          <a:blip r:embed="rId5"/>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15" name="Text Box 10">
            <a:extLst>
              <a:ext uri="{FF2B5EF4-FFF2-40B4-BE49-F238E27FC236}">
                <a16:creationId xmlns:a16="http://schemas.microsoft.com/office/drawing/2014/main" id="{4CD22581-0D16-40A7-B1CE-A3FCE5420632}"/>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16" name="Picture 3" descr="0512032">
            <a:extLst>
              <a:ext uri="{FF2B5EF4-FFF2-40B4-BE49-F238E27FC236}">
                <a16:creationId xmlns:a16="http://schemas.microsoft.com/office/drawing/2014/main" id="{83A2F6EB-A2CF-4D96-A187-2985FEAC7FAF}"/>
              </a:ext>
            </a:extLst>
          </p:cNvPr>
          <p:cNvPicPr>
            <a:picLocks noChangeAspect="1" noChangeArrowheads="1"/>
          </p:cNvPicPr>
          <p:nvPr/>
        </p:nvPicPr>
        <p:blipFill rotWithShape="1">
          <a:blip r:embed="rId4">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sp>
        <p:nvSpPr>
          <p:cNvPr id="17" name="Text Box 17">
            <a:extLst>
              <a:ext uri="{FF2B5EF4-FFF2-40B4-BE49-F238E27FC236}">
                <a16:creationId xmlns:a16="http://schemas.microsoft.com/office/drawing/2014/main" id="{C16634BF-F4A8-49A6-893C-4C2502E5CAF6}"/>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18" name="Text Box 19">
            <a:extLst>
              <a:ext uri="{FF2B5EF4-FFF2-40B4-BE49-F238E27FC236}">
                <a16:creationId xmlns:a16="http://schemas.microsoft.com/office/drawing/2014/main" id="{E4A227A5-68EA-49C7-99F8-7B6FBAE2AAC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pic>
        <p:nvPicPr>
          <p:cNvPr id="20" name="Picture 7" descr="npo000009">
            <a:extLst>
              <a:ext uri="{FF2B5EF4-FFF2-40B4-BE49-F238E27FC236}">
                <a16:creationId xmlns:a16="http://schemas.microsoft.com/office/drawing/2014/main" id="{2275619A-447E-4A1E-BA30-8598A3E7EAA0}"/>
              </a:ext>
            </a:extLst>
          </p:cNvPr>
          <p:cNvPicPr>
            <a:picLocks noChangeAspect="1" noChangeArrowheads="1"/>
          </p:cNvPicPr>
          <p:nvPr/>
        </p:nvPicPr>
        <p:blipFill>
          <a:blip r:embed="rId6"/>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21" name="Text Box 12">
            <a:extLst>
              <a:ext uri="{FF2B5EF4-FFF2-40B4-BE49-F238E27FC236}">
                <a16:creationId xmlns:a16="http://schemas.microsoft.com/office/drawing/2014/main" id="{5CA624C3-F69E-47D7-BF97-5E4341EF30D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22" name="Picture 4" descr="0512032">
            <a:extLst>
              <a:ext uri="{FF2B5EF4-FFF2-40B4-BE49-F238E27FC236}">
                <a16:creationId xmlns:a16="http://schemas.microsoft.com/office/drawing/2014/main" id="{E0F90F97-079B-4810-9286-569F7505B25C}"/>
              </a:ext>
            </a:extLst>
          </p:cNvPr>
          <p:cNvPicPr>
            <a:picLocks noChangeAspect="1" noChangeArrowheads="1"/>
          </p:cNvPicPr>
          <p:nvPr/>
        </p:nvPicPr>
        <p:blipFill rotWithShape="1">
          <a:blip r:embed="rId4">
            <a:lum contrast="8000"/>
          </a:blip>
          <a:srcRect l="13208" t="42734" r="69926" b="42822"/>
          <a:stretch/>
        </p:blipFill>
        <p:spPr bwMode="auto">
          <a:xfrm>
            <a:off x="35943" y="2565400"/>
            <a:ext cx="1440160" cy="990600"/>
          </a:xfrm>
          <a:prstGeom prst="rect">
            <a:avLst/>
          </a:prstGeom>
          <a:noFill/>
          <a:ln w="9525">
            <a:noFill/>
            <a:miter lim="800000"/>
            <a:headEnd/>
            <a:tailEnd/>
          </a:ln>
          <a:effectLst/>
        </p:spPr>
      </p:pic>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7"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8"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4">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9"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4">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Tree>
    <p:extLst>
      <p:ext uri="{BB962C8B-B14F-4D97-AF65-F5344CB8AC3E}">
        <p14:creationId xmlns:p14="http://schemas.microsoft.com/office/powerpoint/2010/main" val="2597931511"/>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chemeClr val="bg1"/>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74712" y="-5318"/>
            <a:ext cx="260520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11:4</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4752527" cy="1635512"/>
          </a:xfrm>
          <a:prstGeom prst="rect">
            <a:avLst/>
          </a:prstGeom>
          <a:noFill/>
        </p:spPr>
        <p:txBody>
          <a:bodyPr wrap="square" rtlCol="0">
            <a:spAutoFit/>
          </a:bodyPr>
          <a:lstStyle/>
          <a:p>
            <a:pPr algn="ctr">
              <a:lnSpc>
                <a:spcPts val="2400"/>
              </a:lnSpc>
            </a:pPr>
            <a:r>
              <a:rPr lang="es-ES" sz="2400" dirty="0">
                <a:solidFill>
                  <a:schemeClr val="bg1"/>
                </a:solidFill>
              </a:rPr>
              <a:t>Y dijeron: Vamos, edifiquémonos una ciudad y una torre, cuya cúspide llegue al cielo; y hagámonos un nombre, por si fuéremos esparcidos sobre la faz de toda la tierra. </a:t>
            </a:r>
          </a:p>
        </p:txBody>
      </p:sp>
    </p:spTree>
    <p:extLst>
      <p:ext uri="{BB962C8B-B14F-4D97-AF65-F5344CB8AC3E}">
        <p14:creationId xmlns:p14="http://schemas.microsoft.com/office/powerpoint/2010/main" val="37028728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chemeClr val="bg1"/>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74712" y="-5318"/>
            <a:ext cx="260520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11:4</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4752527" cy="1635512"/>
          </a:xfrm>
          <a:prstGeom prst="rect">
            <a:avLst/>
          </a:prstGeom>
          <a:noFill/>
        </p:spPr>
        <p:txBody>
          <a:bodyPr wrap="square" rtlCol="0">
            <a:spAutoFit/>
          </a:bodyPr>
          <a:lstStyle/>
          <a:p>
            <a:pPr algn="ctr">
              <a:lnSpc>
                <a:spcPts val="2400"/>
              </a:lnSpc>
            </a:pPr>
            <a:r>
              <a:rPr lang="es-ES" sz="2400" dirty="0">
                <a:solidFill>
                  <a:srgbClr val="FFFF00"/>
                </a:solidFill>
              </a:rPr>
              <a:t>Y dijeron: Vamos, edifiquémonos una ciudad y una torre, </a:t>
            </a:r>
            <a:r>
              <a:rPr lang="es-ES" sz="2400" dirty="0">
                <a:solidFill>
                  <a:schemeClr val="bg1"/>
                </a:solidFill>
              </a:rPr>
              <a:t>cuya cúspide llegue al cielo; y hagámonos un nombre, por si fuéremos esparcidos sobre la faz de toda la tierra. </a:t>
            </a:r>
          </a:p>
        </p:txBody>
      </p:sp>
    </p:spTree>
    <p:extLst>
      <p:ext uri="{BB962C8B-B14F-4D97-AF65-F5344CB8AC3E}">
        <p14:creationId xmlns:p14="http://schemas.microsoft.com/office/powerpoint/2010/main" val="3052643924"/>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chemeClr val="bg1"/>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74712" y="-5318"/>
            <a:ext cx="260520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11:4</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4752527" cy="1635512"/>
          </a:xfrm>
          <a:prstGeom prst="rect">
            <a:avLst/>
          </a:prstGeom>
          <a:noFill/>
        </p:spPr>
        <p:txBody>
          <a:bodyPr wrap="square" rtlCol="0">
            <a:spAutoFit/>
          </a:bodyPr>
          <a:lstStyle/>
          <a:p>
            <a:pPr algn="ctr">
              <a:lnSpc>
                <a:spcPts val="2400"/>
              </a:lnSpc>
            </a:pPr>
            <a:r>
              <a:rPr lang="es-ES" sz="2400" dirty="0">
                <a:solidFill>
                  <a:srgbClr val="FFFF00"/>
                </a:solidFill>
              </a:rPr>
              <a:t>Y dijeron: Vamos, edifiquémonos una ciudad y una torre, </a:t>
            </a:r>
            <a:r>
              <a:rPr lang="es-ES" sz="2400" dirty="0">
                <a:solidFill>
                  <a:srgbClr val="00B0F0"/>
                </a:solidFill>
              </a:rPr>
              <a:t>cuya cúspide llegue al cielo; </a:t>
            </a:r>
            <a:r>
              <a:rPr lang="es-ES" sz="2400" dirty="0">
                <a:solidFill>
                  <a:schemeClr val="bg1"/>
                </a:solidFill>
              </a:rPr>
              <a:t>y hagámonos un nombre, por si fuéremos esparcidos sobre la faz de toda la tierra. </a:t>
            </a:r>
          </a:p>
        </p:txBody>
      </p:sp>
    </p:spTree>
    <p:extLst>
      <p:ext uri="{BB962C8B-B14F-4D97-AF65-F5344CB8AC3E}">
        <p14:creationId xmlns:p14="http://schemas.microsoft.com/office/powerpoint/2010/main" val="1102416495"/>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chemeClr val="bg1"/>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35603" y="66690"/>
            <a:ext cx="30043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14:12-14</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866619"/>
          </a:xfrm>
          <a:prstGeom prst="rect">
            <a:avLst/>
          </a:prstGeom>
          <a:noFill/>
        </p:spPr>
        <p:txBody>
          <a:bodyPr wrap="square" rtlCol="0">
            <a:spAutoFit/>
          </a:bodyPr>
          <a:lstStyle/>
          <a:p>
            <a:pPr algn="ctr">
              <a:lnSpc>
                <a:spcPts val="2400"/>
              </a:lnSpc>
            </a:pPr>
            <a:r>
              <a:rPr lang="es-ES" sz="2400" dirty="0">
                <a:solidFill>
                  <a:schemeClr val="bg1"/>
                </a:solidFill>
              </a:rPr>
              <a:t>¡Cómo caíste del cielo, oh Lucero, hijo de la mañana! Cortado fuiste por tierra, tú que debilitabas a las naciones. Tú que decías en tu corazón: Subiré al cielo; en lo alto, junto a las estrellas de Dios, levantaré mi trono, y en el monte del testimonio me sentaré, a los lados del norte; sobre las alturas de las nubes subiré, y seré semejante al Altísimo. </a:t>
            </a:r>
          </a:p>
        </p:txBody>
      </p:sp>
    </p:spTree>
    <p:extLst>
      <p:ext uri="{BB962C8B-B14F-4D97-AF65-F5344CB8AC3E}">
        <p14:creationId xmlns:p14="http://schemas.microsoft.com/office/powerpoint/2010/main" val="27108855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chemeClr val="bg1"/>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35603" y="66690"/>
            <a:ext cx="30043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14:12-14</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866619"/>
          </a:xfrm>
          <a:prstGeom prst="rect">
            <a:avLst/>
          </a:prstGeom>
          <a:noFill/>
        </p:spPr>
        <p:txBody>
          <a:bodyPr wrap="square" rtlCol="0">
            <a:spAutoFit/>
          </a:bodyPr>
          <a:lstStyle/>
          <a:p>
            <a:pPr algn="ctr">
              <a:lnSpc>
                <a:spcPts val="2400"/>
              </a:lnSpc>
            </a:pPr>
            <a:r>
              <a:rPr lang="es-ES" sz="2400" dirty="0">
                <a:solidFill>
                  <a:srgbClr val="FFFF00"/>
                </a:solidFill>
              </a:rPr>
              <a:t>¡Cómo caíste del cielo, oh Lucero, hijo de la mañana! Cortado fuiste por tierra, tú que debilitabas a las naciones. </a:t>
            </a:r>
            <a:r>
              <a:rPr lang="es-ES" sz="2400" dirty="0">
                <a:solidFill>
                  <a:schemeClr val="bg1"/>
                </a:solidFill>
              </a:rPr>
              <a:t>Tú que decías en tu corazón: Subiré al cielo; en lo alto, junto a las estrellas de Dios, levantaré mi trono, y en el monte del testimonio me sentaré, a los lados del norte; sobre las alturas de las nubes subiré, y seré semejante al Altísimo. </a:t>
            </a:r>
          </a:p>
        </p:txBody>
      </p:sp>
    </p:spTree>
    <p:extLst>
      <p:ext uri="{BB962C8B-B14F-4D97-AF65-F5344CB8AC3E}">
        <p14:creationId xmlns:p14="http://schemas.microsoft.com/office/powerpoint/2010/main" val="1525105735"/>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chemeClr val="bg1"/>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35603" y="66690"/>
            <a:ext cx="30043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14:12-14</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866619"/>
          </a:xfrm>
          <a:prstGeom prst="rect">
            <a:avLst/>
          </a:prstGeom>
          <a:noFill/>
        </p:spPr>
        <p:txBody>
          <a:bodyPr wrap="square" rtlCol="0">
            <a:spAutoFit/>
          </a:bodyPr>
          <a:lstStyle/>
          <a:p>
            <a:pPr algn="ctr">
              <a:lnSpc>
                <a:spcPts val="2400"/>
              </a:lnSpc>
            </a:pPr>
            <a:r>
              <a:rPr lang="es-ES" sz="2400" dirty="0">
                <a:solidFill>
                  <a:srgbClr val="FFFF00"/>
                </a:solidFill>
              </a:rPr>
              <a:t>¡Cómo caíste del cielo, oh Lucero, hijo de la mañana! Cortado fuiste por tierra, tú que debilitabas a las naciones. </a:t>
            </a:r>
            <a:r>
              <a:rPr lang="es-ES" sz="2400" dirty="0">
                <a:solidFill>
                  <a:srgbClr val="00B0F0"/>
                </a:solidFill>
              </a:rPr>
              <a:t>Tú que decías en tu corazón: Subiré al cielo; en lo alto, junto a las estrellas de Dios, levantaré mi trono,</a:t>
            </a:r>
            <a:r>
              <a:rPr lang="es-ES" sz="2400" dirty="0">
                <a:solidFill>
                  <a:schemeClr val="bg1"/>
                </a:solidFill>
              </a:rPr>
              <a:t> </a:t>
            </a:r>
            <a:r>
              <a:rPr lang="es-ES" sz="2400" dirty="0">
                <a:solidFill>
                  <a:srgbClr val="00B0F0"/>
                </a:solidFill>
              </a:rPr>
              <a:t>y en el monte del testimonio me sentaré, a los lados del norte; sobre las alturas de las nubes subiré,</a:t>
            </a:r>
            <a:r>
              <a:rPr lang="es-ES" sz="2400" dirty="0">
                <a:solidFill>
                  <a:schemeClr val="bg1"/>
                </a:solidFill>
              </a:rPr>
              <a:t> y seré semejante al Altísimo. </a:t>
            </a:r>
          </a:p>
        </p:txBody>
      </p:sp>
    </p:spTree>
    <p:extLst>
      <p:ext uri="{BB962C8B-B14F-4D97-AF65-F5344CB8AC3E}">
        <p14:creationId xmlns:p14="http://schemas.microsoft.com/office/powerpoint/2010/main" val="2974781934"/>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chemeClr val="bg1"/>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35603" y="66690"/>
            <a:ext cx="30043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14:12-14</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866619"/>
          </a:xfrm>
          <a:prstGeom prst="rect">
            <a:avLst/>
          </a:prstGeom>
          <a:noFill/>
        </p:spPr>
        <p:txBody>
          <a:bodyPr wrap="square" rtlCol="0">
            <a:spAutoFit/>
          </a:bodyPr>
          <a:lstStyle/>
          <a:p>
            <a:pPr algn="ctr">
              <a:lnSpc>
                <a:spcPts val="2400"/>
              </a:lnSpc>
            </a:pPr>
            <a:r>
              <a:rPr lang="es-ES" sz="2400" dirty="0">
                <a:solidFill>
                  <a:srgbClr val="FFFF00"/>
                </a:solidFill>
              </a:rPr>
              <a:t>¡Cómo caíste del cielo, oh Lucero, hijo de la mañana! Cortado fuiste por tierra, tú que debilitabas a las naciones. </a:t>
            </a:r>
            <a:r>
              <a:rPr lang="es-ES" sz="2400" dirty="0">
                <a:solidFill>
                  <a:srgbClr val="00B0F0"/>
                </a:solidFill>
              </a:rPr>
              <a:t>Tú que decías en tu corazón: Subiré al cielo; en lo alto, junto a las estrellas de Dios, levantaré mi trono,</a:t>
            </a:r>
            <a:r>
              <a:rPr lang="es-ES" sz="2400" dirty="0">
                <a:solidFill>
                  <a:schemeClr val="bg1"/>
                </a:solidFill>
              </a:rPr>
              <a:t> </a:t>
            </a:r>
            <a:r>
              <a:rPr lang="es-ES" sz="2400" dirty="0">
                <a:solidFill>
                  <a:srgbClr val="00B0F0"/>
                </a:solidFill>
              </a:rPr>
              <a:t>y en el monte del testimonio me sentaré, a los lados del norte; sobre las alturas de las nubes subiré,</a:t>
            </a:r>
            <a:r>
              <a:rPr lang="es-ES" sz="2400" dirty="0">
                <a:solidFill>
                  <a:schemeClr val="bg1"/>
                </a:solidFill>
              </a:rPr>
              <a:t> </a:t>
            </a:r>
            <a:r>
              <a:rPr lang="es-ES" sz="2400" dirty="0">
                <a:solidFill>
                  <a:srgbClr val="FFFF00"/>
                </a:solidFill>
              </a:rPr>
              <a:t>y seré semejante al Altísimo. </a:t>
            </a:r>
          </a:p>
        </p:txBody>
      </p:sp>
    </p:spTree>
    <p:extLst>
      <p:ext uri="{BB962C8B-B14F-4D97-AF65-F5344CB8AC3E}">
        <p14:creationId xmlns:p14="http://schemas.microsoft.com/office/powerpoint/2010/main" val="34576659"/>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rgbClr val="92D050"/>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35603" y="66690"/>
            <a:ext cx="30043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14:12-14</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866619"/>
          </a:xfrm>
          <a:prstGeom prst="rect">
            <a:avLst/>
          </a:prstGeom>
          <a:noFill/>
        </p:spPr>
        <p:txBody>
          <a:bodyPr wrap="square" rtlCol="0">
            <a:spAutoFit/>
          </a:bodyPr>
          <a:lstStyle/>
          <a:p>
            <a:pPr algn="ctr">
              <a:lnSpc>
                <a:spcPts val="2400"/>
              </a:lnSpc>
            </a:pPr>
            <a:r>
              <a:rPr lang="es-ES" sz="2400" dirty="0">
                <a:solidFill>
                  <a:srgbClr val="FFFF00"/>
                </a:solidFill>
              </a:rPr>
              <a:t>¡Cómo caíste del cielo, oh Lucero, hijo de la mañana! Cortado fuiste por tierra, tú que debilitabas a las naciones. </a:t>
            </a:r>
            <a:r>
              <a:rPr lang="es-ES" sz="2400" dirty="0">
                <a:solidFill>
                  <a:srgbClr val="00B0F0"/>
                </a:solidFill>
              </a:rPr>
              <a:t>Tú que decías en tu corazón: Subiré al cielo; en lo alto, junto a las estrellas de Dios, levantaré mi trono,</a:t>
            </a:r>
            <a:r>
              <a:rPr lang="es-ES" sz="2400" dirty="0">
                <a:solidFill>
                  <a:schemeClr val="bg1"/>
                </a:solidFill>
              </a:rPr>
              <a:t> </a:t>
            </a:r>
            <a:r>
              <a:rPr lang="es-ES" sz="2400" dirty="0">
                <a:solidFill>
                  <a:srgbClr val="00B0F0"/>
                </a:solidFill>
              </a:rPr>
              <a:t>y en el monte del testimonio me sentaré, a los lados del norte; sobre las alturas de las nubes subiré,</a:t>
            </a:r>
            <a:r>
              <a:rPr lang="es-ES" sz="2400" dirty="0">
                <a:solidFill>
                  <a:schemeClr val="bg1"/>
                </a:solidFill>
              </a:rPr>
              <a:t> </a:t>
            </a:r>
            <a:r>
              <a:rPr lang="es-ES" sz="2400" dirty="0">
                <a:solidFill>
                  <a:srgbClr val="FFFF00"/>
                </a:solidFill>
              </a:rPr>
              <a:t>y seré semejante al Altísimo. </a:t>
            </a:r>
          </a:p>
        </p:txBody>
      </p:sp>
    </p:spTree>
    <p:extLst>
      <p:ext uri="{BB962C8B-B14F-4D97-AF65-F5344CB8AC3E}">
        <p14:creationId xmlns:p14="http://schemas.microsoft.com/office/powerpoint/2010/main" val="1788392808"/>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rgbClr val="92D050"/>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501089" y="66690"/>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12:3</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1327736"/>
          </a:xfrm>
          <a:prstGeom prst="rect">
            <a:avLst/>
          </a:prstGeom>
          <a:noFill/>
        </p:spPr>
        <p:txBody>
          <a:bodyPr wrap="square" rtlCol="0">
            <a:spAutoFit/>
          </a:bodyPr>
          <a:lstStyle/>
          <a:p>
            <a:pPr algn="ctr">
              <a:lnSpc>
                <a:spcPts val="2400"/>
              </a:lnSpc>
            </a:pPr>
            <a:r>
              <a:rPr lang="es-ES" sz="2400" dirty="0">
                <a:solidFill>
                  <a:schemeClr val="bg1"/>
                </a:solidFill>
              </a:rPr>
              <a:t>Los entendidos resplandecerán como el resplandor del firmamento; y los que enseñan la justicia a la multitud, como las estrellas a perpetua eternidad. </a:t>
            </a:r>
          </a:p>
        </p:txBody>
      </p:sp>
    </p:spTree>
    <p:extLst>
      <p:ext uri="{BB962C8B-B14F-4D97-AF65-F5344CB8AC3E}">
        <p14:creationId xmlns:p14="http://schemas.microsoft.com/office/powerpoint/2010/main" val="41079406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rgbClr val="92D050"/>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501089" y="66690"/>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12:3</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1327736"/>
          </a:xfrm>
          <a:prstGeom prst="rect">
            <a:avLst/>
          </a:prstGeom>
          <a:noFill/>
        </p:spPr>
        <p:txBody>
          <a:bodyPr wrap="square" rtlCol="0">
            <a:spAutoFit/>
          </a:bodyPr>
          <a:lstStyle/>
          <a:p>
            <a:pPr algn="ctr">
              <a:lnSpc>
                <a:spcPts val="2400"/>
              </a:lnSpc>
            </a:pPr>
            <a:r>
              <a:rPr lang="es-ES" sz="2400" dirty="0">
                <a:solidFill>
                  <a:srgbClr val="FFFF00"/>
                </a:solidFill>
              </a:rPr>
              <a:t>Los entendidos resplandecerán como el resplandor del firmamento;</a:t>
            </a:r>
            <a:r>
              <a:rPr lang="es-ES" sz="2400" dirty="0">
                <a:solidFill>
                  <a:schemeClr val="bg1"/>
                </a:solidFill>
              </a:rPr>
              <a:t> y los que enseñan la justicia a la multitud, como las estrellas a perpetua eternidad. </a:t>
            </a:r>
          </a:p>
        </p:txBody>
      </p:sp>
    </p:spTree>
    <p:extLst>
      <p:ext uri="{BB962C8B-B14F-4D97-AF65-F5344CB8AC3E}">
        <p14:creationId xmlns:p14="http://schemas.microsoft.com/office/powerpoint/2010/main" val="2792424708"/>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rgbClr val="92D050"/>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501089" y="66690"/>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12:3</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1327736"/>
          </a:xfrm>
          <a:prstGeom prst="rect">
            <a:avLst/>
          </a:prstGeom>
          <a:noFill/>
        </p:spPr>
        <p:txBody>
          <a:bodyPr wrap="square" rtlCol="0">
            <a:spAutoFit/>
          </a:bodyPr>
          <a:lstStyle/>
          <a:p>
            <a:pPr algn="ctr">
              <a:lnSpc>
                <a:spcPts val="2400"/>
              </a:lnSpc>
            </a:pPr>
            <a:r>
              <a:rPr lang="es-ES" sz="2400" dirty="0">
                <a:solidFill>
                  <a:srgbClr val="FFFF00"/>
                </a:solidFill>
              </a:rPr>
              <a:t>Los entendidos resplandecerán como el resplandor del firmamento;</a:t>
            </a:r>
            <a:r>
              <a:rPr lang="es-ES" sz="2400" dirty="0">
                <a:solidFill>
                  <a:schemeClr val="bg1"/>
                </a:solidFill>
              </a:rPr>
              <a:t> </a:t>
            </a:r>
            <a:r>
              <a:rPr lang="es-ES" sz="2400" dirty="0">
                <a:solidFill>
                  <a:srgbClr val="00B0F0"/>
                </a:solidFill>
              </a:rPr>
              <a:t>y los que enseñan la justicia a la multitud, como las estrellas a perpetua eternidad. </a:t>
            </a:r>
          </a:p>
        </p:txBody>
      </p:sp>
    </p:spTree>
    <p:extLst>
      <p:ext uri="{BB962C8B-B14F-4D97-AF65-F5344CB8AC3E}">
        <p14:creationId xmlns:p14="http://schemas.microsoft.com/office/powerpoint/2010/main" val="339205301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rgbClr val="92D050"/>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chemeClr val="bg1"/>
                </a:solidFill>
              </a:rPr>
              <a:t>Aun se engrandeció contra el príncipe de los ejércitos, y por él fue quitado el continuo sacrificio, y el lugar de su santuario fue echado por tierra. Y a causa de la prevaricación le fue entregado el ejército junto con el continuo sacrificio; y echó por tierra la verdad, e hizo cuanto quiso, y prosperó. </a:t>
            </a:r>
          </a:p>
        </p:txBody>
      </p:sp>
    </p:spTree>
    <p:extLst>
      <p:ext uri="{BB962C8B-B14F-4D97-AF65-F5344CB8AC3E}">
        <p14:creationId xmlns:p14="http://schemas.microsoft.com/office/powerpoint/2010/main" val="19253789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2188" y="5830159"/>
            <a:ext cx="9150547" cy="1055225"/>
          </a:xfrm>
          <a:prstGeom prst="rect">
            <a:avLst/>
          </a:prstGeom>
          <a:noFill/>
        </p:spPr>
        <p:txBody>
          <a:bodyPr wrap="square" rtlCol="0">
            <a:spAutoFit/>
          </a:bodyPr>
          <a:lstStyle/>
          <a:p>
            <a:pPr algn="ctr">
              <a:lnSpc>
                <a:spcPts val="2400"/>
              </a:lnSpc>
            </a:pPr>
            <a:r>
              <a:rPr lang="es-ES" sz="2400" dirty="0">
                <a:solidFill>
                  <a:srgbClr val="FFFF00"/>
                </a:solidFill>
              </a:rPr>
              <a:t>Y de uno de ellos salió un cuerno pequeño, que creció mucho al sur, y al oriente, y hacia la tierra gloriosa. </a:t>
            </a:r>
            <a:r>
              <a:rPr lang="es-ES" sz="2400" dirty="0">
                <a:solidFill>
                  <a:srgbClr val="00B0F0"/>
                </a:solidFill>
              </a:rPr>
              <a:t>Y se engrandeció hasta el ejército del cielo; </a:t>
            </a:r>
            <a:r>
              <a:rPr lang="es-ES" sz="2400" dirty="0">
                <a:solidFill>
                  <a:srgbClr val="92D050"/>
                </a:solidFill>
              </a:rPr>
              <a:t>y parte del ejército y de las estrellas echó por tierra, y las pisoteó.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2555776" y="5434145"/>
            <a:ext cx="271901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8:9, 10</a:t>
            </a:r>
          </a:p>
        </p:txBody>
      </p:sp>
      <p:sp>
        <p:nvSpPr>
          <p:cNvPr id="39" name="TextBox 38">
            <a:extLst>
              <a:ext uri="{FF2B5EF4-FFF2-40B4-BE49-F238E27FC236}">
                <a16:creationId xmlns:a16="http://schemas.microsoft.com/office/drawing/2014/main" id="{EA8CB4F7-2BDC-4B6F-92D9-FC3B511A1C52}"/>
              </a:ext>
            </a:extLst>
          </p:cNvPr>
          <p:cNvSpPr txBox="1"/>
          <p:nvPr/>
        </p:nvSpPr>
        <p:spPr>
          <a:xfrm>
            <a:off x="5316010" y="5541283"/>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chemeClr val="bg1"/>
                </a:solidFill>
              </a:rPr>
              <a:t>y por él fue quitado el continuo sacrificio, y el lugar de su santuario fue echado por tierra. Y a causa de la prevaricación le fue entregado el ejército junto con el continuo sacrificio; y echó por tierra la verdad, e hizo cuanto quiso, y prosperó. </a:t>
            </a:r>
          </a:p>
        </p:txBody>
      </p:sp>
    </p:spTree>
    <p:extLst>
      <p:ext uri="{BB962C8B-B14F-4D97-AF65-F5344CB8AC3E}">
        <p14:creationId xmlns:p14="http://schemas.microsoft.com/office/powerpoint/2010/main" val="508648225"/>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chemeClr val="bg1"/>
                </a:solidFill>
              </a:rPr>
              <a:t>Sabe, pues, y entiende, que desde la salida de la orden para restaurar y edificar a Jerusalén hasta el Mesías Príncipe, habrá siete semanas, y sesenta y dos semanas; se volverá a edificar la plaza y el muro en tiempos angustiosos.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6594674" y="4941168"/>
            <a:ext cx="25138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9:25 </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chemeClr val="bg1"/>
                </a:solidFill>
              </a:rPr>
              <a:t>y por él fue quitado el continuo sacrificio, y el lugar de su santuario fue echado por tierra. Y a causa de la prevaricación le fue entregado el ejército junto con el continuo sacrificio; y echó por tierra la verdad, e hizo cuanto quiso, y prosperó. </a:t>
            </a:r>
          </a:p>
        </p:txBody>
      </p:sp>
    </p:spTree>
    <p:extLst>
      <p:ext uri="{BB962C8B-B14F-4D97-AF65-F5344CB8AC3E}">
        <p14:creationId xmlns:p14="http://schemas.microsoft.com/office/powerpoint/2010/main" val="3632080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Sabe, pues, y entiende, que desde la salida de la orden para restaurar y edificar a Jerusalén hasta el </a:t>
            </a:r>
            <a:r>
              <a:rPr lang="es-ES" sz="2400" u="sng" dirty="0">
                <a:solidFill>
                  <a:srgbClr val="FFFF00"/>
                </a:solidFill>
              </a:rPr>
              <a:t>Mesías Príncipe</a:t>
            </a:r>
            <a:r>
              <a:rPr lang="es-ES" sz="2400" dirty="0">
                <a:solidFill>
                  <a:schemeClr val="bg1"/>
                </a:solidFill>
              </a:rPr>
              <a:t>, habrá siete semanas, y sesenta y dos semanas; se volverá a edificar la plaza y el muro en tiempos angustiosos.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6594674" y="4941168"/>
            <a:ext cx="25138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9:25 </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chemeClr val="bg1"/>
                </a:solidFill>
              </a:rPr>
              <a:t>y por él fue quitado el continuo sacrificio, y el lugar de su santuario fue echado por tierra. Y a causa de la prevaricación le fue entregado el ejército junto con el continuo sacrificio; y echó por tierra la verdad, e hizo cuanto quiso, y prosperó. </a:t>
            </a:r>
          </a:p>
        </p:txBody>
      </p:sp>
    </p:spTree>
    <p:extLst>
      <p:ext uri="{BB962C8B-B14F-4D97-AF65-F5344CB8AC3E}">
        <p14:creationId xmlns:p14="http://schemas.microsoft.com/office/powerpoint/2010/main" val="66621853"/>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chemeClr val="bg1"/>
                </a:solidFill>
              </a:rPr>
              <a:t>En aquel tiempo se levantará Miguel, el gran príncipe que está de parte de los hijos de tu pueblo; y será tiempo de angustia, cual nunca fue desde que hubo gente hasta entonces; pero en aquel tiempo será libertado tu pueblo, todos los que se hallen escritos en el libro.</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6645971" y="4941168"/>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12:1</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chemeClr val="bg1"/>
                </a:solidFill>
              </a:rPr>
              <a:t>y por él fue quitado el continuo sacrificio, y el lugar de su santuario fue echado por tierra. Y a causa de la prevaricación le fue entregado el ejército junto con el continuo sacrificio; y echó por tierra la verdad, e hizo cuanto quiso, y prosperó. </a:t>
            </a:r>
          </a:p>
        </p:txBody>
      </p:sp>
    </p:spTree>
    <p:extLst>
      <p:ext uri="{BB962C8B-B14F-4D97-AF65-F5344CB8AC3E}">
        <p14:creationId xmlns:p14="http://schemas.microsoft.com/office/powerpoint/2010/main" val="20854923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En aquel tiempo se levantará </a:t>
            </a:r>
            <a:r>
              <a:rPr lang="es-ES" sz="2400" u="sng" dirty="0">
                <a:solidFill>
                  <a:srgbClr val="FFFF00"/>
                </a:solidFill>
              </a:rPr>
              <a:t>Miguel, el gran príncipe</a:t>
            </a:r>
            <a:r>
              <a:rPr lang="es-ES" sz="2400" dirty="0">
                <a:solidFill>
                  <a:srgbClr val="FFFF00"/>
                </a:solidFill>
              </a:rPr>
              <a:t> que está de parte de los hijos de tu pueblo;</a:t>
            </a:r>
            <a:r>
              <a:rPr lang="es-ES" sz="2400" dirty="0">
                <a:solidFill>
                  <a:schemeClr val="bg1"/>
                </a:solidFill>
              </a:rPr>
              <a:t> y será tiempo de angustia, cual nunca fue desde que hubo gente hasta entonces; pero en aquel tiempo será libertado tu pueblo, todos los que se hallen escritos en el libro.</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6645971" y="4941168"/>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12:1</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chemeClr val="bg1"/>
                </a:solidFill>
              </a:rPr>
              <a:t>y por él fue quitado el continuo sacrificio, y el lugar de su santuario fue echado por tierra. Y a causa de la prevaricación le fue entregado el ejército junto con el continuo sacrificio; y echó por tierra la verdad, e hizo cuanto quiso, y prosperó. </a:t>
            </a:r>
          </a:p>
        </p:txBody>
      </p:sp>
    </p:spTree>
    <p:extLst>
      <p:ext uri="{BB962C8B-B14F-4D97-AF65-F5344CB8AC3E}">
        <p14:creationId xmlns:p14="http://schemas.microsoft.com/office/powerpoint/2010/main" val="399118217"/>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En aquel tiempo se levantará </a:t>
            </a:r>
            <a:r>
              <a:rPr lang="es-ES" sz="2400" u="sng" dirty="0">
                <a:solidFill>
                  <a:srgbClr val="FFFF00"/>
                </a:solidFill>
              </a:rPr>
              <a:t>Miguel, el gran príncipe</a:t>
            </a:r>
            <a:r>
              <a:rPr lang="es-ES" sz="2400" dirty="0">
                <a:solidFill>
                  <a:srgbClr val="FFFF00"/>
                </a:solidFill>
              </a:rPr>
              <a:t> que está de parte de los hijos de tu pueblo;</a:t>
            </a:r>
            <a:r>
              <a:rPr lang="es-ES" sz="2400" dirty="0">
                <a:solidFill>
                  <a:schemeClr val="bg1"/>
                </a:solidFill>
              </a:rPr>
              <a:t> y será tiempo de angustia, cual nunca fue desde que hubo gente hasta entonces; pero en aquel tiempo será libertado tu pueblo, todos los que se hallen escritos en el libro.</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6645971" y="4941168"/>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12:1</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rgbClr val="00B0F0"/>
                </a:solidFill>
              </a:rPr>
              <a:t>y por él fue quitado el continuo sacrificio,</a:t>
            </a:r>
            <a:r>
              <a:rPr lang="es-ES" sz="2400" dirty="0">
                <a:solidFill>
                  <a:schemeClr val="bg1"/>
                </a:solidFill>
              </a:rPr>
              <a:t> y el lugar de su santuario fue echado por tierra. Y a causa de la prevaricación le fue entregado el ejército junto con el continuo sacrificio; y echó por tierra la verdad, e hizo cuanto quiso, y prosperó. </a:t>
            </a:r>
          </a:p>
        </p:txBody>
      </p:sp>
    </p:spTree>
    <p:extLst>
      <p:ext uri="{BB962C8B-B14F-4D97-AF65-F5344CB8AC3E}">
        <p14:creationId xmlns:p14="http://schemas.microsoft.com/office/powerpoint/2010/main" val="3157400650"/>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En aquel tiempo se levantará </a:t>
            </a:r>
            <a:r>
              <a:rPr lang="es-ES" sz="2400" u="sng" dirty="0">
                <a:solidFill>
                  <a:srgbClr val="FFFF00"/>
                </a:solidFill>
              </a:rPr>
              <a:t>Miguel, el gran príncipe</a:t>
            </a:r>
            <a:r>
              <a:rPr lang="es-ES" sz="2400" dirty="0">
                <a:solidFill>
                  <a:srgbClr val="FFFF00"/>
                </a:solidFill>
              </a:rPr>
              <a:t> que está de parte de los hijos de tu pueblo;</a:t>
            </a:r>
            <a:r>
              <a:rPr lang="es-ES" sz="2400" dirty="0">
                <a:solidFill>
                  <a:schemeClr val="bg1"/>
                </a:solidFill>
              </a:rPr>
              <a:t> y será tiempo de angustia, cual nunca fue desde que hubo gente hasta entonces; pero en aquel tiempo será libertado tu pueblo, todos los que se hallen escritos en el libro.</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6645971" y="4941168"/>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12:1</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rgbClr val="00B0F0"/>
                </a:solidFill>
              </a:rPr>
              <a:t>y por él fue quitado el continuo sacrificio,</a:t>
            </a:r>
            <a:r>
              <a:rPr lang="es-ES" sz="2400" dirty="0">
                <a:solidFill>
                  <a:schemeClr val="bg1"/>
                </a:solidFill>
              </a:rPr>
              <a:t> </a:t>
            </a:r>
            <a:r>
              <a:rPr lang="es-ES" sz="2400" dirty="0">
                <a:solidFill>
                  <a:srgbClr val="FFFF00"/>
                </a:solidFill>
              </a:rPr>
              <a:t>y el lugar de su santuario fue echado por tierra.</a:t>
            </a:r>
            <a:r>
              <a:rPr lang="es-ES" sz="2400" dirty="0">
                <a:solidFill>
                  <a:schemeClr val="bg1"/>
                </a:solidFill>
              </a:rPr>
              <a:t> Y a causa de la prevaricación le fue entregado el ejército junto con el continuo sacrificio; y echó por tierra la verdad, e hizo cuanto quiso, y prosperó. </a:t>
            </a:r>
          </a:p>
        </p:txBody>
      </p:sp>
    </p:spTree>
    <p:extLst>
      <p:ext uri="{BB962C8B-B14F-4D97-AF65-F5344CB8AC3E}">
        <p14:creationId xmlns:p14="http://schemas.microsoft.com/office/powerpoint/2010/main" val="563629222"/>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En aquel tiempo se levantará </a:t>
            </a:r>
            <a:r>
              <a:rPr lang="es-ES" sz="2400" u="sng" dirty="0">
                <a:solidFill>
                  <a:srgbClr val="FFFF00"/>
                </a:solidFill>
              </a:rPr>
              <a:t>Miguel, el gran príncipe</a:t>
            </a:r>
            <a:r>
              <a:rPr lang="es-ES" sz="2400" dirty="0">
                <a:solidFill>
                  <a:srgbClr val="FFFF00"/>
                </a:solidFill>
              </a:rPr>
              <a:t> que está de parte de los hijos de tu pueblo;</a:t>
            </a:r>
            <a:r>
              <a:rPr lang="es-ES" sz="2400" dirty="0">
                <a:solidFill>
                  <a:schemeClr val="bg1"/>
                </a:solidFill>
              </a:rPr>
              <a:t> y será tiempo de angustia, cual nunca fue desde que hubo gente hasta entonces; pero en aquel tiempo será libertado tu pueblo, todos los que se hallen escritos en el libro.</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6645971" y="4941168"/>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12:1</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rgbClr val="00B0F0"/>
                </a:solidFill>
              </a:rPr>
              <a:t>y por él fue quitado el continuo sacrificio,</a:t>
            </a:r>
            <a:r>
              <a:rPr lang="es-ES" sz="2400" dirty="0">
                <a:solidFill>
                  <a:schemeClr val="bg1"/>
                </a:solidFill>
              </a:rPr>
              <a:t> </a:t>
            </a:r>
            <a:r>
              <a:rPr lang="es-ES" sz="2400" dirty="0">
                <a:solidFill>
                  <a:srgbClr val="FFFF00"/>
                </a:solidFill>
              </a:rPr>
              <a:t>y el lugar de su santuario fue echado por tierra.</a:t>
            </a:r>
            <a:r>
              <a:rPr lang="es-ES" sz="2400" dirty="0">
                <a:solidFill>
                  <a:schemeClr val="bg1"/>
                </a:solidFill>
              </a:rPr>
              <a:t> </a:t>
            </a:r>
            <a:r>
              <a:rPr lang="es-ES" sz="2400" dirty="0">
                <a:solidFill>
                  <a:srgbClr val="00B0F0"/>
                </a:solidFill>
              </a:rPr>
              <a:t>Y a causa de la prevaricación le fue entregado el ejército junto con el continuo sacrificio;</a:t>
            </a:r>
            <a:r>
              <a:rPr lang="es-ES" sz="2400" dirty="0">
                <a:solidFill>
                  <a:schemeClr val="bg1"/>
                </a:solidFill>
              </a:rPr>
              <a:t> y echó por tierra la verdad, e hizo cuanto quiso, y prosperó. </a:t>
            </a:r>
          </a:p>
        </p:txBody>
      </p:sp>
      <p:sp>
        <p:nvSpPr>
          <p:cNvPr id="27" name="TextBox 26">
            <a:extLst>
              <a:ext uri="{FF2B5EF4-FFF2-40B4-BE49-F238E27FC236}">
                <a16:creationId xmlns:a16="http://schemas.microsoft.com/office/drawing/2014/main" id="{4C32E4B3-6FE7-45DE-865E-56F4D31F29B2}"/>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Tree>
    <p:extLst>
      <p:ext uri="{BB962C8B-B14F-4D97-AF65-F5344CB8AC3E}">
        <p14:creationId xmlns:p14="http://schemas.microsoft.com/office/powerpoint/2010/main" val="3277642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En aquel tiempo se levantará </a:t>
            </a:r>
            <a:r>
              <a:rPr lang="es-ES" sz="2400" u="sng" dirty="0">
                <a:solidFill>
                  <a:srgbClr val="FFFF00"/>
                </a:solidFill>
              </a:rPr>
              <a:t>Miguel, el gran príncipe</a:t>
            </a:r>
            <a:r>
              <a:rPr lang="es-ES" sz="2400" dirty="0">
                <a:solidFill>
                  <a:srgbClr val="FFFF00"/>
                </a:solidFill>
              </a:rPr>
              <a:t> que está de parte de los hijos de tu pueblo;</a:t>
            </a:r>
            <a:r>
              <a:rPr lang="es-ES" sz="2400" dirty="0">
                <a:solidFill>
                  <a:schemeClr val="bg1"/>
                </a:solidFill>
              </a:rPr>
              <a:t> y será tiempo de angustia, cual nunca fue desde que hubo gente hasta entonces; pero en aquel tiempo será libertado tu pueblo, todos los que se hallen escritos en el libro.</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6645971" y="4941168"/>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12:1</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rgbClr val="00B0F0"/>
                </a:solidFill>
              </a:rPr>
              <a:t>y por él fue quitado el continuo sacrificio,</a:t>
            </a:r>
            <a:r>
              <a:rPr lang="es-ES" sz="2400" dirty="0">
                <a:solidFill>
                  <a:schemeClr val="bg1"/>
                </a:solidFill>
              </a:rPr>
              <a:t> </a:t>
            </a:r>
            <a:r>
              <a:rPr lang="es-ES" sz="2400" dirty="0">
                <a:solidFill>
                  <a:srgbClr val="FFFF00"/>
                </a:solidFill>
              </a:rPr>
              <a:t>y el lugar de su santuario fue echado por tierra.</a:t>
            </a:r>
            <a:r>
              <a:rPr lang="es-ES" sz="2400" dirty="0">
                <a:solidFill>
                  <a:schemeClr val="bg1"/>
                </a:solidFill>
              </a:rPr>
              <a:t> </a:t>
            </a:r>
            <a:r>
              <a:rPr lang="es-ES" sz="2400" dirty="0">
                <a:solidFill>
                  <a:srgbClr val="00B0F0"/>
                </a:solidFill>
              </a:rPr>
              <a:t>Y a causa de la prevaricación le fue entregado el ejército junto con el continuo sacrificio;</a:t>
            </a:r>
            <a:r>
              <a:rPr lang="es-ES" sz="2400" dirty="0">
                <a:solidFill>
                  <a:schemeClr val="bg1"/>
                </a:solidFill>
              </a:rPr>
              <a:t> </a:t>
            </a:r>
            <a:r>
              <a:rPr lang="es-ES" sz="2400" dirty="0">
                <a:solidFill>
                  <a:srgbClr val="FFFF00"/>
                </a:solidFill>
              </a:rPr>
              <a:t>y echó por tierra la verdad, e hizo cuanto quiso, y prosperó. </a:t>
            </a:r>
          </a:p>
        </p:txBody>
      </p:sp>
      <p:sp>
        <p:nvSpPr>
          <p:cNvPr id="27" name="TextBox 26">
            <a:extLst>
              <a:ext uri="{FF2B5EF4-FFF2-40B4-BE49-F238E27FC236}">
                <a16:creationId xmlns:a16="http://schemas.microsoft.com/office/drawing/2014/main" id="{85D1AA36-8B75-4F98-8B84-142C5246BFDF}"/>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Tree>
    <p:extLst>
      <p:ext uri="{BB962C8B-B14F-4D97-AF65-F5344CB8AC3E}">
        <p14:creationId xmlns:p14="http://schemas.microsoft.com/office/powerpoint/2010/main" val="514266791"/>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6093296"/>
            <a:ext cx="9144000" cy="712183"/>
          </a:xfrm>
          <a:prstGeom prst="rect">
            <a:avLst/>
          </a:prstGeom>
          <a:noFill/>
        </p:spPr>
        <p:txBody>
          <a:bodyPr wrap="square" rtlCol="0">
            <a:spAutoFit/>
          </a:bodyPr>
          <a:lstStyle/>
          <a:p>
            <a:pPr algn="ctr">
              <a:lnSpc>
                <a:spcPts val="2400"/>
              </a:lnSpc>
            </a:pPr>
            <a:r>
              <a:rPr lang="es-ES" sz="2400" dirty="0">
                <a:solidFill>
                  <a:schemeClr val="bg1"/>
                </a:solidFill>
              </a:rPr>
              <a:t>Jesús le dijo: Yo soy el camino, y la verdad, y la vida; nadie viene al Padre, sino por mí.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3780168" y="5508521"/>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14:6</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rgbClr val="00B0F0"/>
                </a:solidFill>
              </a:rPr>
              <a:t>y por él fue quitado el continuo sacrificio,</a:t>
            </a:r>
            <a:r>
              <a:rPr lang="es-ES" sz="2400" dirty="0">
                <a:solidFill>
                  <a:schemeClr val="bg1"/>
                </a:solidFill>
              </a:rPr>
              <a:t> </a:t>
            </a:r>
            <a:r>
              <a:rPr lang="es-ES" sz="2400" dirty="0">
                <a:solidFill>
                  <a:srgbClr val="FFFF00"/>
                </a:solidFill>
              </a:rPr>
              <a:t>y el lugar de su santuario fue echado por tierra.</a:t>
            </a:r>
            <a:r>
              <a:rPr lang="es-ES" sz="2400" dirty="0">
                <a:solidFill>
                  <a:schemeClr val="bg1"/>
                </a:solidFill>
              </a:rPr>
              <a:t> </a:t>
            </a:r>
            <a:r>
              <a:rPr lang="es-ES" sz="2400" dirty="0">
                <a:solidFill>
                  <a:srgbClr val="00B0F0"/>
                </a:solidFill>
              </a:rPr>
              <a:t>Y a causa de la prevaricación le fue entregado el ejército junto con el continuo sacrificio;</a:t>
            </a:r>
            <a:r>
              <a:rPr lang="es-ES" sz="2400" dirty="0">
                <a:solidFill>
                  <a:schemeClr val="bg1"/>
                </a:solidFill>
              </a:rPr>
              <a:t> </a:t>
            </a:r>
            <a:r>
              <a:rPr lang="es-ES" sz="2400" dirty="0">
                <a:solidFill>
                  <a:srgbClr val="FFFF00"/>
                </a:solidFill>
              </a:rPr>
              <a:t>y echó por tierra la verdad, e hizo cuanto quiso, y prosperó. </a:t>
            </a:r>
          </a:p>
        </p:txBody>
      </p:sp>
      <p:sp>
        <p:nvSpPr>
          <p:cNvPr id="27" name="TextBox 26">
            <a:extLst>
              <a:ext uri="{FF2B5EF4-FFF2-40B4-BE49-F238E27FC236}">
                <a16:creationId xmlns:a16="http://schemas.microsoft.com/office/drawing/2014/main" id="{857872F0-E97B-4793-A9A0-0131CEC7FD76}"/>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Tree>
    <p:extLst>
      <p:ext uri="{BB962C8B-B14F-4D97-AF65-F5344CB8AC3E}">
        <p14:creationId xmlns:p14="http://schemas.microsoft.com/office/powerpoint/2010/main" val="2352177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6093296"/>
            <a:ext cx="9144000" cy="712183"/>
          </a:xfrm>
          <a:prstGeom prst="rect">
            <a:avLst/>
          </a:prstGeom>
          <a:noFill/>
        </p:spPr>
        <p:txBody>
          <a:bodyPr wrap="square" rtlCol="0">
            <a:spAutoFit/>
          </a:bodyPr>
          <a:lstStyle/>
          <a:p>
            <a:pPr algn="ctr">
              <a:lnSpc>
                <a:spcPts val="2400"/>
              </a:lnSpc>
            </a:pPr>
            <a:r>
              <a:rPr lang="es-ES" sz="2400" dirty="0">
                <a:solidFill>
                  <a:srgbClr val="FFFF00"/>
                </a:solidFill>
              </a:rPr>
              <a:t>Jesús le dijo: Yo soy el camino, y la verdad, y la vida; </a:t>
            </a:r>
            <a:r>
              <a:rPr lang="es-ES" sz="2400" dirty="0">
                <a:solidFill>
                  <a:schemeClr val="bg1"/>
                </a:solidFill>
              </a:rPr>
              <a:t>nadie viene al Padre, sino por mí.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3780168" y="5508521"/>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14:6</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rgbClr val="00B0F0"/>
                </a:solidFill>
              </a:rPr>
              <a:t>y por él fue quitado el continuo sacrificio,</a:t>
            </a:r>
            <a:r>
              <a:rPr lang="es-ES" sz="2400" dirty="0">
                <a:solidFill>
                  <a:schemeClr val="bg1"/>
                </a:solidFill>
              </a:rPr>
              <a:t> </a:t>
            </a:r>
            <a:r>
              <a:rPr lang="es-ES" sz="2400" dirty="0">
                <a:solidFill>
                  <a:srgbClr val="FFFF00"/>
                </a:solidFill>
              </a:rPr>
              <a:t>y el lugar de su santuario fue echado por tierra.</a:t>
            </a:r>
            <a:r>
              <a:rPr lang="es-ES" sz="2400" dirty="0">
                <a:solidFill>
                  <a:schemeClr val="bg1"/>
                </a:solidFill>
              </a:rPr>
              <a:t> </a:t>
            </a:r>
            <a:r>
              <a:rPr lang="es-ES" sz="2400" dirty="0">
                <a:solidFill>
                  <a:srgbClr val="00B0F0"/>
                </a:solidFill>
              </a:rPr>
              <a:t>Y a causa de la prevaricación le fue entregado el ejército junto con el continuo sacrificio;</a:t>
            </a:r>
            <a:r>
              <a:rPr lang="es-ES" sz="2400" dirty="0">
                <a:solidFill>
                  <a:schemeClr val="bg1"/>
                </a:solidFill>
              </a:rPr>
              <a:t> </a:t>
            </a:r>
            <a:r>
              <a:rPr lang="es-ES" sz="2400" dirty="0">
                <a:solidFill>
                  <a:srgbClr val="FFFF00"/>
                </a:solidFill>
              </a:rPr>
              <a:t>y echó por tierra la verdad, e hizo cuanto quiso, y prosperó. </a:t>
            </a:r>
          </a:p>
        </p:txBody>
      </p:sp>
      <p:sp>
        <p:nvSpPr>
          <p:cNvPr id="27" name="TextBox 26">
            <a:extLst>
              <a:ext uri="{FF2B5EF4-FFF2-40B4-BE49-F238E27FC236}">
                <a16:creationId xmlns:a16="http://schemas.microsoft.com/office/drawing/2014/main" id="{36427E4D-460E-4315-86C3-5924CD82E6FA}"/>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Tree>
    <p:extLst>
      <p:ext uri="{BB962C8B-B14F-4D97-AF65-F5344CB8AC3E}">
        <p14:creationId xmlns:p14="http://schemas.microsoft.com/office/powerpoint/2010/main" val="1091951516"/>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6093296"/>
            <a:ext cx="9144000" cy="712183"/>
          </a:xfrm>
          <a:prstGeom prst="rect">
            <a:avLst/>
          </a:prstGeom>
          <a:noFill/>
        </p:spPr>
        <p:txBody>
          <a:bodyPr wrap="square" rtlCol="0">
            <a:spAutoFit/>
          </a:bodyPr>
          <a:lstStyle/>
          <a:p>
            <a:pPr algn="ctr">
              <a:lnSpc>
                <a:spcPts val="2400"/>
              </a:lnSpc>
            </a:pPr>
            <a:r>
              <a:rPr lang="es-ES" sz="2400" dirty="0">
                <a:solidFill>
                  <a:srgbClr val="FFFF00"/>
                </a:solidFill>
              </a:rPr>
              <a:t>Jesús le dijo: Yo soy el camino, y </a:t>
            </a:r>
            <a:r>
              <a:rPr lang="es-ES" sz="2400" u="sng" dirty="0">
                <a:solidFill>
                  <a:srgbClr val="FFFF00"/>
                </a:solidFill>
              </a:rPr>
              <a:t>la verdad</a:t>
            </a:r>
            <a:r>
              <a:rPr lang="es-ES" sz="2400" dirty="0">
                <a:solidFill>
                  <a:srgbClr val="FFFF00"/>
                </a:solidFill>
              </a:rPr>
              <a:t>, y la vida; </a:t>
            </a:r>
            <a:r>
              <a:rPr lang="es-ES" sz="2400" dirty="0">
                <a:solidFill>
                  <a:schemeClr val="bg1"/>
                </a:solidFill>
              </a:rPr>
              <a:t>nadie viene al Padre, sino por mí.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3780168" y="5508521"/>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14:6</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rgbClr val="00B0F0"/>
                </a:solidFill>
              </a:rPr>
              <a:t>y por él fue quitado el continuo sacrificio,</a:t>
            </a:r>
            <a:r>
              <a:rPr lang="es-ES" sz="2400" dirty="0">
                <a:solidFill>
                  <a:schemeClr val="bg1"/>
                </a:solidFill>
              </a:rPr>
              <a:t> </a:t>
            </a:r>
            <a:r>
              <a:rPr lang="es-ES" sz="2400" dirty="0">
                <a:solidFill>
                  <a:srgbClr val="FFFF00"/>
                </a:solidFill>
              </a:rPr>
              <a:t>y el lugar de su santuario fue echado por tierra.</a:t>
            </a:r>
            <a:r>
              <a:rPr lang="es-ES" sz="2400" dirty="0">
                <a:solidFill>
                  <a:schemeClr val="bg1"/>
                </a:solidFill>
              </a:rPr>
              <a:t> </a:t>
            </a:r>
            <a:r>
              <a:rPr lang="es-ES" sz="2400" dirty="0">
                <a:solidFill>
                  <a:srgbClr val="00B0F0"/>
                </a:solidFill>
              </a:rPr>
              <a:t>Y a causa de la prevaricación le fue entregado el ejército junto con el continuo sacrificio;</a:t>
            </a:r>
            <a:r>
              <a:rPr lang="es-ES" sz="2400" dirty="0">
                <a:solidFill>
                  <a:schemeClr val="bg1"/>
                </a:solidFill>
              </a:rPr>
              <a:t> </a:t>
            </a:r>
            <a:r>
              <a:rPr lang="es-ES" sz="2400" dirty="0">
                <a:solidFill>
                  <a:srgbClr val="FFFF00"/>
                </a:solidFill>
              </a:rPr>
              <a:t>y echó por tierra la verdad, e hizo cuanto quiso, y prosperó. </a:t>
            </a:r>
          </a:p>
        </p:txBody>
      </p:sp>
      <p:sp>
        <p:nvSpPr>
          <p:cNvPr id="27" name="TextBox 26">
            <a:extLst>
              <a:ext uri="{FF2B5EF4-FFF2-40B4-BE49-F238E27FC236}">
                <a16:creationId xmlns:a16="http://schemas.microsoft.com/office/drawing/2014/main" id="{2185DC73-2989-4237-9762-36C2B5395EB6}"/>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Tree>
    <p:extLst>
      <p:ext uri="{BB962C8B-B14F-4D97-AF65-F5344CB8AC3E}">
        <p14:creationId xmlns:p14="http://schemas.microsoft.com/office/powerpoint/2010/main" val="2138069472"/>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6093296"/>
            <a:ext cx="9144000" cy="712183"/>
          </a:xfrm>
          <a:prstGeom prst="rect">
            <a:avLst/>
          </a:prstGeom>
          <a:noFill/>
        </p:spPr>
        <p:txBody>
          <a:bodyPr wrap="square" rtlCol="0">
            <a:spAutoFit/>
          </a:bodyPr>
          <a:lstStyle/>
          <a:p>
            <a:pPr algn="ctr">
              <a:lnSpc>
                <a:spcPts val="2400"/>
              </a:lnSpc>
            </a:pPr>
            <a:r>
              <a:rPr lang="es-ES" sz="2400" dirty="0">
                <a:solidFill>
                  <a:srgbClr val="FFFF00"/>
                </a:solidFill>
              </a:rPr>
              <a:t>Jesús le dijo: Yo soy el camino, y </a:t>
            </a:r>
            <a:r>
              <a:rPr lang="es-ES" sz="2400" u="sng" dirty="0">
                <a:solidFill>
                  <a:srgbClr val="FFFF00"/>
                </a:solidFill>
              </a:rPr>
              <a:t>la verdad</a:t>
            </a:r>
            <a:r>
              <a:rPr lang="es-ES" sz="2400" dirty="0">
                <a:solidFill>
                  <a:srgbClr val="FFFF00"/>
                </a:solidFill>
              </a:rPr>
              <a:t>, y la vida; </a:t>
            </a:r>
            <a:r>
              <a:rPr lang="es-ES" sz="2400" dirty="0">
                <a:solidFill>
                  <a:srgbClr val="00B0F0"/>
                </a:solidFill>
              </a:rPr>
              <a:t>nadie viene al Padre, sino por mí.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3780168" y="5508521"/>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14:6</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rgbClr val="00B0F0"/>
                </a:solidFill>
              </a:rPr>
              <a:t>y por él fue quitado el continuo sacrificio,</a:t>
            </a:r>
            <a:r>
              <a:rPr lang="es-ES" sz="2400" dirty="0">
                <a:solidFill>
                  <a:schemeClr val="bg1"/>
                </a:solidFill>
              </a:rPr>
              <a:t> </a:t>
            </a:r>
            <a:r>
              <a:rPr lang="es-ES" sz="2400" dirty="0">
                <a:solidFill>
                  <a:srgbClr val="FFFF00"/>
                </a:solidFill>
              </a:rPr>
              <a:t>y el lugar de su santuario fue echado por tierra.</a:t>
            </a:r>
            <a:r>
              <a:rPr lang="es-ES" sz="2400" dirty="0">
                <a:solidFill>
                  <a:schemeClr val="bg1"/>
                </a:solidFill>
              </a:rPr>
              <a:t> </a:t>
            </a:r>
            <a:r>
              <a:rPr lang="es-ES" sz="2400" dirty="0">
                <a:solidFill>
                  <a:srgbClr val="00B0F0"/>
                </a:solidFill>
              </a:rPr>
              <a:t>Y a causa de la prevaricación le fue entregado el ejército junto con el continuo sacrificio;</a:t>
            </a:r>
            <a:r>
              <a:rPr lang="es-ES" sz="2400" dirty="0">
                <a:solidFill>
                  <a:schemeClr val="bg1"/>
                </a:solidFill>
              </a:rPr>
              <a:t> </a:t>
            </a:r>
            <a:r>
              <a:rPr lang="es-ES" sz="2400" dirty="0">
                <a:solidFill>
                  <a:srgbClr val="FFFF00"/>
                </a:solidFill>
              </a:rPr>
              <a:t>y echó por tierra la verdad, e hizo cuanto quiso, y prosperó. </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28" name="2 CuadroTexto">
            <a:extLst>
              <a:ext uri="{FF2B5EF4-FFF2-40B4-BE49-F238E27FC236}">
                <a16:creationId xmlns:a16="http://schemas.microsoft.com/office/drawing/2014/main" id="{5661CE7B-51A2-4C9C-A7D9-D62EE481904B}"/>
              </a:ext>
            </a:extLst>
          </p:cNvPr>
          <p:cNvSpPr txBox="1"/>
          <p:nvPr/>
        </p:nvSpPr>
        <p:spPr>
          <a:xfrm>
            <a:off x="6846043" y="3933031"/>
            <a:ext cx="2160587" cy="1327736"/>
          </a:xfrm>
          <a:prstGeom prst="rect">
            <a:avLst/>
          </a:prstGeom>
          <a:noFill/>
        </p:spPr>
        <p:txBody>
          <a:bodyPr wrap="square" rtlCol="0">
            <a:spAutoFit/>
          </a:bodyPr>
          <a:lstStyle/>
          <a:p>
            <a:pPr algn="ctr">
              <a:lnSpc>
                <a:spcPts val="2400"/>
              </a:lnSpc>
            </a:pPr>
            <a:r>
              <a:rPr lang="es-ES" sz="2400" dirty="0">
                <a:solidFill>
                  <a:schemeClr val="bg1"/>
                </a:solidFill>
              </a:rPr>
              <a:t>Santifícalos en tu verdad; tu palabra es verdad. </a:t>
            </a:r>
          </a:p>
        </p:txBody>
      </p:sp>
      <p:sp>
        <p:nvSpPr>
          <p:cNvPr id="39" name="1 CuadroTexto">
            <a:extLst>
              <a:ext uri="{FF2B5EF4-FFF2-40B4-BE49-F238E27FC236}">
                <a16:creationId xmlns:a16="http://schemas.microsoft.com/office/drawing/2014/main" id="{F24CD819-857D-4771-AD17-0A2B0DE0AB0F}"/>
              </a:ext>
            </a:extLst>
          </p:cNvPr>
          <p:cNvSpPr txBox="1"/>
          <p:nvPr/>
        </p:nvSpPr>
        <p:spPr>
          <a:xfrm>
            <a:off x="6671598" y="3394401"/>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17:17</a:t>
            </a:r>
          </a:p>
        </p:txBody>
      </p:sp>
    </p:spTree>
    <p:extLst>
      <p:ext uri="{BB962C8B-B14F-4D97-AF65-F5344CB8AC3E}">
        <p14:creationId xmlns:p14="http://schemas.microsoft.com/office/powerpoint/2010/main" val="38246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6093296"/>
            <a:ext cx="9144000" cy="712183"/>
          </a:xfrm>
          <a:prstGeom prst="rect">
            <a:avLst/>
          </a:prstGeom>
          <a:noFill/>
        </p:spPr>
        <p:txBody>
          <a:bodyPr wrap="square" rtlCol="0">
            <a:spAutoFit/>
          </a:bodyPr>
          <a:lstStyle/>
          <a:p>
            <a:pPr algn="ctr">
              <a:lnSpc>
                <a:spcPts val="2400"/>
              </a:lnSpc>
            </a:pPr>
            <a:r>
              <a:rPr lang="es-ES" sz="2400" dirty="0">
                <a:solidFill>
                  <a:srgbClr val="FFFF00"/>
                </a:solidFill>
              </a:rPr>
              <a:t>Jesús le dijo: Yo soy el camino, y </a:t>
            </a:r>
            <a:r>
              <a:rPr lang="es-ES" sz="2400" u="sng" dirty="0">
                <a:solidFill>
                  <a:srgbClr val="FFFF00"/>
                </a:solidFill>
              </a:rPr>
              <a:t>la verdad</a:t>
            </a:r>
            <a:r>
              <a:rPr lang="es-ES" sz="2400" dirty="0">
                <a:solidFill>
                  <a:srgbClr val="FFFF00"/>
                </a:solidFill>
              </a:rPr>
              <a:t>, y la vida; </a:t>
            </a:r>
            <a:r>
              <a:rPr lang="es-ES" sz="2400" dirty="0">
                <a:solidFill>
                  <a:srgbClr val="00B0F0"/>
                </a:solidFill>
              </a:rPr>
              <a:t>nadie viene al Padre, sino por mí.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3780168" y="5508521"/>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14:6</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rgbClr val="00B0F0"/>
                </a:solidFill>
              </a:rPr>
              <a:t>y por él fue quitado el continuo sacrificio,</a:t>
            </a:r>
            <a:r>
              <a:rPr lang="es-ES" sz="2400" dirty="0">
                <a:solidFill>
                  <a:schemeClr val="bg1"/>
                </a:solidFill>
              </a:rPr>
              <a:t> </a:t>
            </a:r>
            <a:r>
              <a:rPr lang="es-ES" sz="2400" dirty="0">
                <a:solidFill>
                  <a:srgbClr val="FFFF00"/>
                </a:solidFill>
              </a:rPr>
              <a:t>y el lugar de su santuario fue echado por tierra.</a:t>
            </a:r>
            <a:r>
              <a:rPr lang="es-ES" sz="2400" dirty="0">
                <a:solidFill>
                  <a:schemeClr val="bg1"/>
                </a:solidFill>
              </a:rPr>
              <a:t> </a:t>
            </a:r>
            <a:r>
              <a:rPr lang="es-ES" sz="2400" dirty="0">
                <a:solidFill>
                  <a:srgbClr val="00B0F0"/>
                </a:solidFill>
              </a:rPr>
              <a:t>Y a causa de la prevaricación le fue entregado el ejército junto con el continuo sacrificio;</a:t>
            </a:r>
            <a:r>
              <a:rPr lang="es-ES" sz="2400" dirty="0">
                <a:solidFill>
                  <a:schemeClr val="bg1"/>
                </a:solidFill>
              </a:rPr>
              <a:t> </a:t>
            </a:r>
            <a:r>
              <a:rPr lang="es-ES" sz="2400" dirty="0">
                <a:solidFill>
                  <a:srgbClr val="FFFF00"/>
                </a:solidFill>
              </a:rPr>
              <a:t>y echó por tierra la verdad, e hizo cuanto quiso, y prosperó. </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28" name="2 CuadroTexto">
            <a:extLst>
              <a:ext uri="{FF2B5EF4-FFF2-40B4-BE49-F238E27FC236}">
                <a16:creationId xmlns:a16="http://schemas.microsoft.com/office/drawing/2014/main" id="{5661CE7B-51A2-4C9C-A7D9-D62EE481904B}"/>
              </a:ext>
            </a:extLst>
          </p:cNvPr>
          <p:cNvSpPr txBox="1"/>
          <p:nvPr/>
        </p:nvSpPr>
        <p:spPr>
          <a:xfrm>
            <a:off x="6846043" y="3933031"/>
            <a:ext cx="2160587" cy="1327736"/>
          </a:xfrm>
          <a:prstGeom prst="rect">
            <a:avLst/>
          </a:prstGeom>
          <a:noFill/>
        </p:spPr>
        <p:txBody>
          <a:bodyPr wrap="square" rtlCol="0">
            <a:spAutoFit/>
          </a:bodyPr>
          <a:lstStyle/>
          <a:p>
            <a:pPr algn="ctr">
              <a:lnSpc>
                <a:spcPts val="2400"/>
              </a:lnSpc>
            </a:pPr>
            <a:r>
              <a:rPr lang="es-ES" sz="2400" dirty="0">
                <a:solidFill>
                  <a:srgbClr val="FFFF00"/>
                </a:solidFill>
              </a:rPr>
              <a:t>Santifícalos en tu verdad; </a:t>
            </a:r>
            <a:r>
              <a:rPr lang="es-ES" sz="2400" dirty="0">
                <a:solidFill>
                  <a:schemeClr val="bg1"/>
                </a:solidFill>
              </a:rPr>
              <a:t>tu palabra es verdad. </a:t>
            </a:r>
          </a:p>
        </p:txBody>
      </p:sp>
      <p:sp>
        <p:nvSpPr>
          <p:cNvPr id="39" name="1 CuadroTexto">
            <a:extLst>
              <a:ext uri="{FF2B5EF4-FFF2-40B4-BE49-F238E27FC236}">
                <a16:creationId xmlns:a16="http://schemas.microsoft.com/office/drawing/2014/main" id="{F24CD819-857D-4771-AD17-0A2B0DE0AB0F}"/>
              </a:ext>
            </a:extLst>
          </p:cNvPr>
          <p:cNvSpPr txBox="1"/>
          <p:nvPr/>
        </p:nvSpPr>
        <p:spPr>
          <a:xfrm>
            <a:off x="6671598" y="3394401"/>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17:17</a:t>
            </a:r>
          </a:p>
        </p:txBody>
      </p:sp>
    </p:spTree>
    <p:extLst>
      <p:ext uri="{BB962C8B-B14F-4D97-AF65-F5344CB8AC3E}">
        <p14:creationId xmlns:p14="http://schemas.microsoft.com/office/powerpoint/2010/main" val="1156508320"/>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6093296"/>
            <a:ext cx="9144000" cy="712183"/>
          </a:xfrm>
          <a:prstGeom prst="rect">
            <a:avLst/>
          </a:prstGeom>
          <a:noFill/>
        </p:spPr>
        <p:txBody>
          <a:bodyPr wrap="square" rtlCol="0">
            <a:spAutoFit/>
          </a:bodyPr>
          <a:lstStyle/>
          <a:p>
            <a:pPr algn="ctr">
              <a:lnSpc>
                <a:spcPts val="2400"/>
              </a:lnSpc>
            </a:pPr>
            <a:r>
              <a:rPr lang="es-ES" sz="2400" dirty="0">
                <a:solidFill>
                  <a:srgbClr val="FFFF00"/>
                </a:solidFill>
              </a:rPr>
              <a:t>Jesús le dijo: Yo soy el camino, y </a:t>
            </a:r>
            <a:r>
              <a:rPr lang="es-ES" sz="2400" u="sng" dirty="0">
                <a:solidFill>
                  <a:srgbClr val="FFFF00"/>
                </a:solidFill>
              </a:rPr>
              <a:t>la verdad</a:t>
            </a:r>
            <a:r>
              <a:rPr lang="es-ES" sz="2400" dirty="0">
                <a:solidFill>
                  <a:srgbClr val="FFFF00"/>
                </a:solidFill>
              </a:rPr>
              <a:t>, y la vida; </a:t>
            </a:r>
            <a:r>
              <a:rPr lang="es-ES" sz="2400" dirty="0">
                <a:solidFill>
                  <a:srgbClr val="00B0F0"/>
                </a:solidFill>
              </a:rPr>
              <a:t>nadie viene al Padre, sino por mí.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3780168" y="5508521"/>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14:6</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36" name="1 CuadroTexto">
            <a:extLst>
              <a:ext uri="{FF2B5EF4-FFF2-40B4-BE49-F238E27FC236}">
                <a16:creationId xmlns:a16="http://schemas.microsoft.com/office/drawing/2014/main" id="{F41EE717-E3FF-4E93-B6F9-F8119180E7C5}"/>
              </a:ext>
            </a:extLst>
          </p:cNvPr>
          <p:cNvSpPr txBox="1"/>
          <p:nvPr/>
        </p:nvSpPr>
        <p:spPr>
          <a:xfrm>
            <a:off x="1163656" y="66690"/>
            <a:ext cx="294824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8:11, 12</a:t>
            </a:r>
          </a:p>
        </p:txBody>
      </p:sp>
      <p:sp>
        <p:nvSpPr>
          <p:cNvPr id="37" name="2 CuadroTexto">
            <a:extLst>
              <a:ext uri="{FF2B5EF4-FFF2-40B4-BE49-F238E27FC236}">
                <a16:creationId xmlns:a16="http://schemas.microsoft.com/office/drawing/2014/main" id="{D2BA28CE-436A-48DD-BAA0-FC78FEC2A545}"/>
              </a:ext>
            </a:extLst>
          </p:cNvPr>
          <p:cNvSpPr txBox="1"/>
          <p:nvPr/>
        </p:nvSpPr>
        <p:spPr>
          <a:xfrm>
            <a:off x="35497" y="548680"/>
            <a:ext cx="5129016" cy="2558842"/>
          </a:xfrm>
          <a:prstGeom prst="rect">
            <a:avLst/>
          </a:prstGeom>
          <a:noFill/>
        </p:spPr>
        <p:txBody>
          <a:bodyPr wrap="square" rtlCol="0">
            <a:spAutoFit/>
          </a:bodyPr>
          <a:lstStyle/>
          <a:p>
            <a:pPr algn="ctr">
              <a:lnSpc>
                <a:spcPts val="2400"/>
              </a:lnSpc>
            </a:pPr>
            <a:r>
              <a:rPr lang="es-ES" sz="2400" dirty="0">
                <a:solidFill>
                  <a:srgbClr val="FFFF00"/>
                </a:solidFill>
              </a:rPr>
              <a:t>Aun se engrandeció contra el príncipe de los ejércitos, </a:t>
            </a:r>
            <a:r>
              <a:rPr lang="es-ES" sz="2400" dirty="0">
                <a:solidFill>
                  <a:srgbClr val="00B0F0"/>
                </a:solidFill>
              </a:rPr>
              <a:t>y por él fue quitado el continuo sacrificio,</a:t>
            </a:r>
            <a:r>
              <a:rPr lang="es-ES" sz="2400" dirty="0">
                <a:solidFill>
                  <a:schemeClr val="bg1"/>
                </a:solidFill>
              </a:rPr>
              <a:t> </a:t>
            </a:r>
            <a:r>
              <a:rPr lang="es-ES" sz="2400" dirty="0">
                <a:solidFill>
                  <a:srgbClr val="FFFF00"/>
                </a:solidFill>
              </a:rPr>
              <a:t>y el lugar de su santuario fue echado por tierra.</a:t>
            </a:r>
            <a:r>
              <a:rPr lang="es-ES" sz="2400" dirty="0">
                <a:solidFill>
                  <a:schemeClr val="bg1"/>
                </a:solidFill>
              </a:rPr>
              <a:t> </a:t>
            </a:r>
            <a:r>
              <a:rPr lang="es-ES" sz="2400" dirty="0">
                <a:solidFill>
                  <a:srgbClr val="00B0F0"/>
                </a:solidFill>
              </a:rPr>
              <a:t>Y a causa de la prevaricación le fue entregado el ejército junto con el continuo sacrificio;</a:t>
            </a:r>
            <a:r>
              <a:rPr lang="es-ES" sz="2400" dirty="0">
                <a:solidFill>
                  <a:schemeClr val="bg1"/>
                </a:solidFill>
              </a:rPr>
              <a:t> </a:t>
            </a:r>
            <a:r>
              <a:rPr lang="es-ES" sz="2400" dirty="0">
                <a:solidFill>
                  <a:srgbClr val="FFFF00"/>
                </a:solidFill>
              </a:rPr>
              <a:t>y echó por tierra la verdad, e hizo cuanto quiso, y prosperó. </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28" name="2 CuadroTexto">
            <a:extLst>
              <a:ext uri="{FF2B5EF4-FFF2-40B4-BE49-F238E27FC236}">
                <a16:creationId xmlns:a16="http://schemas.microsoft.com/office/drawing/2014/main" id="{5661CE7B-51A2-4C9C-A7D9-D62EE481904B}"/>
              </a:ext>
            </a:extLst>
          </p:cNvPr>
          <p:cNvSpPr txBox="1"/>
          <p:nvPr/>
        </p:nvSpPr>
        <p:spPr>
          <a:xfrm>
            <a:off x="6846043" y="3933031"/>
            <a:ext cx="2160587" cy="1327736"/>
          </a:xfrm>
          <a:prstGeom prst="rect">
            <a:avLst/>
          </a:prstGeom>
          <a:noFill/>
        </p:spPr>
        <p:txBody>
          <a:bodyPr wrap="square" rtlCol="0">
            <a:spAutoFit/>
          </a:bodyPr>
          <a:lstStyle/>
          <a:p>
            <a:pPr algn="ctr">
              <a:lnSpc>
                <a:spcPts val="2400"/>
              </a:lnSpc>
            </a:pPr>
            <a:r>
              <a:rPr lang="es-ES" sz="2400" dirty="0">
                <a:solidFill>
                  <a:srgbClr val="FFFF00"/>
                </a:solidFill>
              </a:rPr>
              <a:t>Santifícalos en tu verdad; </a:t>
            </a:r>
            <a:r>
              <a:rPr lang="es-ES" sz="2400" dirty="0">
                <a:solidFill>
                  <a:srgbClr val="00B0F0"/>
                </a:solidFill>
              </a:rPr>
              <a:t>tu palabra es verdad. </a:t>
            </a:r>
          </a:p>
        </p:txBody>
      </p:sp>
      <p:sp>
        <p:nvSpPr>
          <p:cNvPr id="39" name="1 CuadroTexto">
            <a:extLst>
              <a:ext uri="{FF2B5EF4-FFF2-40B4-BE49-F238E27FC236}">
                <a16:creationId xmlns:a16="http://schemas.microsoft.com/office/drawing/2014/main" id="{F24CD819-857D-4771-AD17-0A2B0DE0AB0F}"/>
              </a:ext>
            </a:extLst>
          </p:cNvPr>
          <p:cNvSpPr txBox="1"/>
          <p:nvPr/>
        </p:nvSpPr>
        <p:spPr>
          <a:xfrm>
            <a:off x="6671598" y="3394401"/>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17:17</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Tree>
    <p:extLst>
      <p:ext uri="{BB962C8B-B14F-4D97-AF65-F5344CB8AC3E}">
        <p14:creationId xmlns:p14="http://schemas.microsoft.com/office/powerpoint/2010/main" val="909439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6093296"/>
            <a:ext cx="9144000" cy="712183"/>
          </a:xfrm>
          <a:prstGeom prst="rect">
            <a:avLst/>
          </a:prstGeom>
          <a:noFill/>
        </p:spPr>
        <p:txBody>
          <a:bodyPr wrap="square" rtlCol="0">
            <a:spAutoFit/>
          </a:bodyPr>
          <a:lstStyle/>
          <a:p>
            <a:pPr algn="ctr">
              <a:lnSpc>
                <a:spcPts val="2400"/>
              </a:lnSpc>
            </a:pPr>
            <a:r>
              <a:rPr lang="es-ES" sz="2400" dirty="0">
                <a:solidFill>
                  <a:srgbClr val="FFFF00"/>
                </a:solidFill>
              </a:rPr>
              <a:t>Jesús le dijo: Yo soy el camino, y </a:t>
            </a:r>
            <a:r>
              <a:rPr lang="es-ES" sz="2400" u="sng" dirty="0">
                <a:solidFill>
                  <a:srgbClr val="FFFF00"/>
                </a:solidFill>
              </a:rPr>
              <a:t>la verdad</a:t>
            </a:r>
            <a:r>
              <a:rPr lang="es-ES" sz="2400" dirty="0">
                <a:solidFill>
                  <a:srgbClr val="FFFF00"/>
                </a:solidFill>
              </a:rPr>
              <a:t>, y la vida; </a:t>
            </a:r>
            <a:r>
              <a:rPr lang="es-ES" sz="2400" dirty="0">
                <a:solidFill>
                  <a:srgbClr val="00B0F0"/>
                </a:solidFill>
              </a:rPr>
              <a:t>nadie viene al Padre, sino por mí.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3780168" y="5508521"/>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14:6</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28" name="2 CuadroTexto">
            <a:extLst>
              <a:ext uri="{FF2B5EF4-FFF2-40B4-BE49-F238E27FC236}">
                <a16:creationId xmlns:a16="http://schemas.microsoft.com/office/drawing/2014/main" id="{5661CE7B-51A2-4C9C-A7D9-D62EE481904B}"/>
              </a:ext>
            </a:extLst>
          </p:cNvPr>
          <p:cNvSpPr txBox="1"/>
          <p:nvPr/>
        </p:nvSpPr>
        <p:spPr>
          <a:xfrm>
            <a:off x="6846043" y="3933031"/>
            <a:ext cx="2160587" cy="1327736"/>
          </a:xfrm>
          <a:prstGeom prst="rect">
            <a:avLst/>
          </a:prstGeom>
          <a:noFill/>
        </p:spPr>
        <p:txBody>
          <a:bodyPr wrap="square" rtlCol="0">
            <a:spAutoFit/>
          </a:bodyPr>
          <a:lstStyle/>
          <a:p>
            <a:pPr algn="ctr">
              <a:lnSpc>
                <a:spcPts val="2400"/>
              </a:lnSpc>
            </a:pPr>
            <a:r>
              <a:rPr lang="es-ES" sz="2400" dirty="0">
                <a:solidFill>
                  <a:srgbClr val="FFFF00"/>
                </a:solidFill>
              </a:rPr>
              <a:t>Santifícalos en tu verdad; </a:t>
            </a:r>
            <a:r>
              <a:rPr lang="es-ES" sz="2400" dirty="0">
                <a:solidFill>
                  <a:srgbClr val="00B0F0"/>
                </a:solidFill>
              </a:rPr>
              <a:t>tu palabra es verdad. </a:t>
            </a:r>
          </a:p>
        </p:txBody>
      </p:sp>
      <p:sp>
        <p:nvSpPr>
          <p:cNvPr id="39" name="1 CuadroTexto">
            <a:extLst>
              <a:ext uri="{FF2B5EF4-FFF2-40B4-BE49-F238E27FC236}">
                <a16:creationId xmlns:a16="http://schemas.microsoft.com/office/drawing/2014/main" id="{F24CD819-857D-4771-AD17-0A2B0DE0AB0F}"/>
              </a:ext>
            </a:extLst>
          </p:cNvPr>
          <p:cNvSpPr txBox="1"/>
          <p:nvPr/>
        </p:nvSpPr>
        <p:spPr>
          <a:xfrm>
            <a:off x="6671598" y="3394401"/>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17:17</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48" name="Rectangle 3">
            <a:extLst>
              <a:ext uri="{FF2B5EF4-FFF2-40B4-BE49-F238E27FC236}">
                <a16:creationId xmlns:a16="http://schemas.microsoft.com/office/drawing/2014/main" id="{27B150BC-4381-4064-87D6-723ACAC713D6}"/>
              </a:ext>
            </a:extLst>
          </p:cNvPr>
          <p:cNvSpPr txBox="1">
            <a:spLocks noChangeArrowheads="1"/>
          </p:cNvSpPr>
          <p:nvPr/>
        </p:nvSpPr>
        <p:spPr bwMode="auto">
          <a:xfrm>
            <a:off x="-36512" y="97929"/>
            <a:ext cx="5418463" cy="329634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169863">
              <a:lnSpc>
                <a:spcPct val="90000"/>
              </a:lnSpc>
              <a:spcAft>
                <a:spcPts val="600"/>
              </a:spcAft>
            </a:pPr>
            <a:r>
              <a:rPr lang="es-419" altLang="en-US" sz="2400" dirty="0">
                <a:solidFill>
                  <a:schemeClr val="bg1"/>
                </a:solidFill>
                <a:latin typeface="Arial" panose="020B0604020202020204" pitchFamily="34" charset="0"/>
                <a:cs typeface="Arial" panose="020B0604020202020204" pitchFamily="34" charset="0"/>
              </a:rPr>
              <a:t>Cambio el rol de Cristo como  nuestro Sumo Sacerdote con sacerdotes humanos</a:t>
            </a:r>
          </a:p>
          <a:p>
            <a:pPr marL="169863" indent="-169863">
              <a:lnSpc>
                <a:spcPct val="90000"/>
              </a:lnSpc>
              <a:spcAft>
                <a:spcPts val="600"/>
              </a:spcAft>
            </a:pPr>
            <a:r>
              <a:rPr lang="es-419" altLang="en-US" sz="2400" dirty="0">
                <a:solidFill>
                  <a:schemeClr val="bg1"/>
                </a:solidFill>
                <a:latin typeface="Arial" panose="020B0604020202020204" pitchFamily="34" charset="0"/>
                <a:cs typeface="Arial" panose="020B0604020202020204" pitchFamily="34" charset="0"/>
              </a:rPr>
              <a:t>Introdujo la misa donde se convierte el pan en el cuerpo de Cristo</a:t>
            </a:r>
          </a:p>
          <a:p>
            <a:pPr marL="169863" indent="-169863">
              <a:lnSpc>
                <a:spcPct val="90000"/>
              </a:lnSpc>
              <a:spcAft>
                <a:spcPts val="600"/>
              </a:spcAft>
            </a:pPr>
            <a:r>
              <a:rPr lang="es-419" altLang="en-US" sz="2400" dirty="0">
                <a:solidFill>
                  <a:schemeClr val="bg1"/>
                </a:solidFill>
                <a:latin typeface="Arial" panose="020B0604020202020204" pitchFamily="34" charset="0"/>
                <a:cs typeface="Arial" panose="020B0604020202020204" pitchFamily="34" charset="0"/>
              </a:rPr>
              <a:t>Introdujo el perdón de pecados mediante la confesión y penitencias por medio de sacerdotes humanos.</a:t>
            </a:r>
          </a:p>
        </p:txBody>
      </p:sp>
    </p:spTree>
    <p:extLst>
      <p:ext uri="{BB962C8B-B14F-4D97-AF65-F5344CB8AC3E}">
        <p14:creationId xmlns:p14="http://schemas.microsoft.com/office/powerpoint/2010/main" val="3722385540"/>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6093296"/>
            <a:ext cx="9144000" cy="712183"/>
          </a:xfrm>
          <a:prstGeom prst="rect">
            <a:avLst/>
          </a:prstGeom>
          <a:noFill/>
        </p:spPr>
        <p:txBody>
          <a:bodyPr wrap="square" rtlCol="0">
            <a:spAutoFit/>
          </a:bodyPr>
          <a:lstStyle/>
          <a:p>
            <a:pPr algn="ctr">
              <a:lnSpc>
                <a:spcPts val="2400"/>
              </a:lnSpc>
            </a:pPr>
            <a:r>
              <a:rPr lang="es-ES" sz="2400" dirty="0">
                <a:solidFill>
                  <a:srgbClr val="FFFF00"/>
                </a:solidFill>
              </a:rPr>
              <a:t>Jesús le dijo: Yo soy el camino, y </a:t>
            </a:r>
            <a:r>
              <a:rPr lang="es-ES" sz="2400" u="sng" dirty="0">
                <a:solidFill>
                  <a:srgbClr val="FFFF00"/>
                </a:solidFill>
              </a:rPr>
              <a:t>la verdad</a:t>
            </a:r>
            <a:r>
              <a:rPr lang="es-ES" sz="2400" dirty="0">
                <a:solidFill>
                  <a:srgbClr val="FFFF00"/>
                </a:solidFill>
              </a:rPr>
              <a:t>, y la vida; </a:t>
            </a:r>
            <a:r>
              <a:rPr lang="es-ES" sz="2400" dirty="0">
                <a:solidFill>
                  <a:srgbClr val="00B0F0"/>
                </a:solidFill>
              </a:rPr>
              <a:t>nadie viene al Padre, sino por mí.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3780168" y="5508521"/>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14:6</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28" name="2 CuadroTexto">
            <a:extLst>
              <a:ext uri="{FF2B5EF4-FFF2-40B4-BE49-F238E27FC236}">
                <a16:creationId xmlns:a16="http://schemas.microsoft.com/office/drawing/2014/main" id="{5661CE7B-51A2-4C9C-A7D9-D62EE481904B}"/>
              </a:ext>
            </a:extLst>
          </p:cNvPr>
          <p:cNvSpPr txBox="1"/>
          <p:nvPr/>
        </p:nvSpPr>
        <p:spPr>
          <a:xfrm>
            <a:off x="6846043" y="3933031"/>
            <a:ext cx="2160587" cy="1327736"/>
          </a:xfrm>
          <a:prstGeom prst="rect">
            <a:avLst/>
          </a:prstGeom>
          <a:noFill/>
        </p:spPr>
        <p:txBody>
          <a:bodyPr wrap="square" rtlCol="0">
            <a:spAutoFit/>
          </a:bodyPr>
          <a:lstStyle/>
          <a:p>
            <a:pPr algn="ctr">
              <a:lnSpc>
                <a:spcPts val="2400"/>
              </a:lnSpc>
            </a:pPr>
            <a:r>
              <a:rPr lang="es-ES" sz="2400" dirty="0">
                <a:solidFill>
                  <a:srgbClr val="FFFF00"/>
                </a:solidFill>
              </a:rPr>
              <a:t>Santifícalos en tu verdad; </a:t>
            </a:r>
            <a:r>
              <a:rPr lang="es-ES" sz="2400" dirty="0">
                <a:solidFill>
                  <a:srgbClr val="00B0F0"/>
                </a:solidFill>
              </a:rPr>
              <a:t>tu palabra es verdad. </a:t>
            </a:r>
          </a:p>
        </p:txBody>
      </p:sp>
      <p:sp>
        <p:nvSpPr>
          <p:cNvPr id="39" name="1 CuadroTexto">
            <a:extLst>
              <a:ext uri="{FF2B5EF4-FFF2-40B4-BE49-F238E27FC236}">
                <a16:creationId xmlns:a16="http://schemas.microsoft.com/office/drawing/2014/main" id="{F24CD819-857D-4771-AD17-0A2B0DE0AB0F}"/>
              </a:ext>
            </a:extLst>
          </p:cNvPr>
          <p:cNvSpPr txBox="1"/>
          <p:nvPr/>
        </p:nvSpPr>
        <p:spPr>
          <a:xfrm>
            <a:off x="6671598" y="3394401"/>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17:17</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48" name="Rectangle 3">
            <a:extLst>
              <a:ext uri="{FF2B5EF4-FFF2-40B4-BE49-F238E27FC236}">
                <a16:creationId xmlns:a16="http://schemas.microsoft.com/office/drawing/2014/main" id="{27B150BC-4381-4064-87D6-723ACAC713D6}"/>
              </a:ext>
            </a:extLst>
          </p:cNvPr>
          <p:cNvSpPr txBox="1">
            <a:spLocks noChangeArrowheads="1"/>
          </p:cNvSpPr>
          <p:nvPr/>
        </p:nvSpPr>
        <p:spPr bwMode="auto">
          <a:xfrm>
            <a:off x="141700" y="260648"/>
            <a:ext cx="5418463" cy="28617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169863">
              <a:lnSpc>
                <a:spcPts val="2100"/>
              </a:lnSpc>
            </a:pPr>
            <a:r>
              <a:rPr lang="es-419" altLang="en-US" sz="2300" dirty="0">
                <a:solidFill>
                  <a:schemeClr val="bg1"/>
                </a:solidFill>
                <a:latin typeface="Arial" panose="020B0604020202020204" pitchFamily="34" charset="0"/>
                <a:cs typeface="Arial" panose="020B0604020202020204" pitchFamily="34" charset="0"/>
              </a:rPr>
              <a:t>Adoración de los santos</a:t>
            </a:r>
          </a:p>
          <a:p>
            <a:pPr marL="169863" indent="-169863">
              <a:lnSpc>
                <a:spcPts val="2100"/>
              </a:lnSpc>
            </a:pPr>
            <a:r>
              <a:rPr lang="es-419" altLang="en-US" sz="2300" dirty="0">
                <a:solidFill>
                  <a:schemeClr val="bg1"/>
                </a:solidFill>
                <a:latin typeface="Arial" panose="020B0604020202020204" pitchFamily="34" charset="0"/>
                <a:cs typeface="Arial" panose="020B0604020202020204" pitchFamily="34" charset="0"/>
              </a:rPr>
              <a:t>Rosario</a:t>
            </a:r>
          </a:p>
          <a:p>
            <a:pPr marL="169863" indent="-169863">
              <a:lnSpc>
                <a:spcPts val="2100"/>
              </a:lnSpc>
            </a:pPr>
            <a:r>
              <a:rPr lang="es-419" altLang="en-US" sz="2300" dirty="0">
                <a:solidFill>
                  <a:schemeClr val="bg1"/>
                </a:solidFill>
                <a:latin typeface="Arial" panose="020B0604020202020204" pitchFamily="34" charset="0"/>
                <a:cs typeface="Arial" panose="020B0604020202020204" pitchFamily="34" charset="0"/>
              </a:rPr>
              <a:t>Misa por los muertos</a:t>
            </a:r>
          </a:p>
          <a:p>
            <a:pPr marL="169863" indent="-169863">
              <a:lnSpc>
                <a:spcPts val="2100"/>
              </a:lnSpc>
            </a:pPr>
            <a:r>
              <a:rPr lang="es-419" altLang="en-US" sz="2300" dirty="0">
                <a:solidFill>
                  <a:schemeClr val="bg1"/>
                </a:solidFill>
                <a:latin typeface="Arial" panose="020B0604020202020204" pitchFamily="34" charset="0"/>
                <a:cs typeface="Arial" panose="020B0604020202020204" pitchFamily="34" charset="0"/>
              </a:rPr>
              <a:t>Purgatorio</a:t>
            </a:r>
          </a:p>
          <a:p>
            <a:pPr marL="169863" indent="-169863">
              <a:lnSpc>
                <a:spcPts val="2100"/>
              </a:lnSpc>
            </a:pPr>
            <a:r>
              <a:rPr lang="es-419" altLang="en-US" sz="2300" dirty="0">
                <a:solidFill>
                  <a:schemeClr val="bg1"/>
                </a:solidFill>
                <a:latin typeface="Arial" panose="020B0604020202020204" pitchFamily="34" charset="0"/>
                <a:cs typeface="Arial" panose="020B0604020202020204" pitchFamily="34" charset="0"/>
              </a:rPr>
              <a:t>Agua bendita</a:t>
            </a:r>
          </a:p>
          <a:p>
            <a:pPr marL="169863" indent="-169863">
              <a:lnSpc>
                <a:spcPts val="2100"/>
              </a:lnSpc>
            </a:pPr>
            <a:r>
              <a:rPr lang="es-419" altLang="en-US" sz="2300" dirty="0">
                <a:solidFill>
                  <a:schemeClr val="bg1"/>
                </a:solidFill>
                <a:latin typeface="Arial" panose="020B0604020202020204" pitchFamily="34" charset="0"/>
                <a:cs typeface="Arial" panose="020B0604020202020204" pitchFamily="34" charset="0"/>
              </a:rPr>
              <a:t>Beso a los pies del papa</a:t>
            </a:r>
          </a:p>
          <a:p>
            <a:pPr marL="169863" indent="-169863">
              <a:lnSpc>
                <a:spcPts val="2100"/>
              </a:lnSpc>
            </a:pPr>
            <a:r>
              <a:rPr lang="es-419" altLang="en-US" sz="2300" dirty="0">
                <a:solidFill>
                  <a:schemeClr val="bg1"/>
                </a:solidFill>
                <a:latin typeface="Arial" panose="020B0604020202020204" pitchFamily="34" charset="0"/>
                <a:cs typeface="Arial" panose="020B0604020202020204" pitchFamily="34" charset="0"/>
              </a:rPr>
              <a:t>canonización de santos</a:t>
            </a:r>
          </a:p>
          <a:p>
            <a:pPr marL="169863" indent="-169863">
              <a:lnSpc>
                <a:spcPts val="2100"/>
              </a:lnSpc>
            </a:pPr>
            <a:r>
              <a:rPr lang="es-419" altLang="en-US" sz="2300" dirty="0">
                <a:solidFill>
                  <a:schemeClr val="bg1"/>
                </a:solidFill>
                <a:latin typeface="Arial" panose="020B0604020202020204" pitchFamily="34" charset="0"/>
                <a:cs typeface="Arial" panose="020B0604020202020204" pitchFamily="34" charset="0"/>
              </a:rPr>
              <a:t>Oración por los muertos</a:t>
            </a:r>
          </a:p>
        </p:txBody>
      </p:sp>
    </p:spTree>
    <p:extLst>
      <p:ext uri="{BB962C8B-B14F-4D97-AF65-F5344CB8AC3E}">
        <p14:creationId xmlns:p14="http://schemas.microsoft.com/office/powerpoint/2010/main" val="1621707696"/>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0" y="6093296"/>
            <a:ext cx="9144000" cy="712183"/>
          </a:xfrm>
          <a:prstGeom prst="rect">
            <a:avLst/>
          </a:prstGeom>
          <a:noFill/>
        </p:spPr>
        <p:txBody>
          <a:bodyPr wrap="square" rtlCol="0">
            <a:spAutoFit/>
          </a:bodyPr>
          <a:lstStyle/>
          <a:p>
            <a:pPr algn="ctr">
              <a:lnSpc>
                <a:spcPts val="2400"/>
              </a:lnSpc>
            </a:pPr>
            <a:r>
              <a:rPr lang="es-ES" sz="2400" dirty="0">
                <a:solidFill>
                  <a:srgbClr val="FFFF00"/>
                </a:solidFill>
              </a:rPr>
              <a:t>Jesús le dijo: Yo soy el camino, y </a:t>
            </a:r>
            <a:r>
              <a:rPr lang="es-ES" sz="2400" u="sng" dirty="0">
                <a:solidFill>
                  <a:srgbClr val="FFFF00"/>
                </a:solidFill>
              </a:rPr>
              <a:t>la verdad</a:t>
            </a:r>
            <a:r>
              <a:rPr lang="es-ES" sz="2400" dirty="0">
                <a:solidFill>
                  <a:srgbClr val="FFFF00"/>
                </a:solidFill>
              </a:rPr>
              <a:t>, y la vida; </a:t>
            </a:r>
            <a:r>
              <a:rPr lang="es-ES" sz="2400" dirty="0">
                <a:solidFill>
                  <a:srgbClr val="00B0F0"/>
                </a:solidFill>
              </a:rPr>
              <a:t>nadie viene al Padre, sino por mí. </a:t>
            </a:r>
          </a:p>
        </p:txBody>
      </p:sp>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8" name="1 CuadroTexto">
            <a:extLst>
              <a:ext uri="{FF2B5EF4-FFF2-40B4-BE49-F238E27FC236}">
                <a16:creationId xmlns:a16="http://schemas.microsoft.com/office/drawing/2014/main" id="{ACF10158-5413-4A19-B473-E8BD7AF08263}"/>
              </a:ext>
            </a:extLst>
          </p:cNvPr>
          <p:cNvSpPr txBox="1"/>
          <p:nvPr/>
        </p:nvSpPr>
        <p:spPr>
          <a:xfrm>
            <a:off x="3780168" y="5508521"/>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14:6</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28" name="2 CuadroTexto">
            <a:extLst>
              <a:ext uri="{FF2B5EF4-FFF2-40B4-BE49-F238E27FC236}">
                <a16:creationId xmlns:a16="http://schemas.microsoft.com/office/drawing/2014/main" id="{5661CE7B-51A2-4C9C-A7D9-D62EE481904B}"/>
              </a:ext>
            </a:extLst>
          </p:cNvPr>
          <p:cNvSpPr txBox="1"/>
          <p:nvPr/>
        </p:nvSpPr>
        <p:spPr>
          <a:xfrm>
            <a:off x="6846043" y="3933031"/>
            <a:ext cx="2160587" cy="1327736"/>
          </a:xfrm>
          <a:prstGeom prst="rect">
            <a:avLst/>
          </a:prstGeom>
          <a:noFill/>
        </p:spPr>
        <p:txBody>
          <a:bodyPr wrap="square" rtlCol="0">
            <a:spAutoFit/>
          </a:bodyPr>
          <a:lstStyle/>
          <a:p>
            <a:pPr algn="ctr">
              <a:lnSpc>
                <a:spcPts val="2400"/>
              </a:lnSpc>
            </a:pPr>
            <a:r>
              <a:rPr lang="es-ES" sz="2400" dirty="0">
                <a:solidFill>
                  <a:srgbClr val="FFFF00"/>
                </a:solidFill>
              </a:rPr>
              <a:t>Santifícalos en tu verdad; </a:t>
            </a:r>
            <a:r>
              <a:rPr lang="es-ES" sz="2400" dirty="0">
                <a:solidFill>
                  <a:srgbClr val="00B0F0"/>
                </a:solidFill>
              </a:rPr>
              <a:t>tu palabra es verdad. </a:t>
            </a:r>
          </a:p>
        </p:txBody>
      </p:sp>
      <p:sp>
        <p:nvSpPr>
          <p:cNvPr id="39" name="1 CuadroTexto">
            <a:extLst>
              <a:ext uri="{FF2B5EF4-FFF2-40B4-BE49-F238E27FC236}">
                <a16:creationId xmlns:a16="http://schemas.microsoft.com/office/drawing/2014/main" id="{F24CD819-857D-4771-AD17-0A2B0DE0AB0F}"/>
              </a:ext>
            </a:extLst>
          </p:cNvPr>
          <p:cNvSpPr txBox="1"/>
          <p:nvPr/>
        </p:nvSpPr>
        <p:spPr>
          <a:xfrm>
            <a:off x="6671598" y="3394401"/>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17:17</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48" name="Rectangle 3">
            <a:extLst>
              <a:ext uri="{FF2B5EF4-FFF2-40B4-BE49-F238E27FC236}">
                <a16:creationId xmlns:a16="http://schemas.microsoft.com/office/drawing/2014/main" id="{27B150BC-4381-4064-87D6-723ACAC713D6}"/>
              </a:ext>
            </a:extLst>
          </p:cNvPr>
          <p:cNvSpPr txBox="1">
            <a:spLocks noChangeArrowheads="1"/>
          </p:cNvSpPr>
          <p:nvPr/>
        </p:nvSpPr>
        <p:spPr bwMode="auto">
          <a:xfrm>
            <a:off x="0" y="44624"/>
            <a:ext cx="5220295" cy="339353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buFont typeface="Wingdings" panose="05000000000000000000" pitchFamily="2" charset="2"/>
              <a:buNone/>
            </a:pPr>
            <a:r>
              <a:rPr lang="en-US" altLang="en-US" sz="2400" dirty="0" err="1">
                <a:solidFill>
                  <a:schemeClr val="bg1"/>
                </a:solidFill>
                <a:latin typeface="Arial" panose="020B0604020202020204" pitchFamily="34" charset="0"/>
                <a:cs typeface="Arial" panose="020B0604020202020204" pitchFamily="34" charset="0"/>
              </a:rPr>
              <a:t>En</a:t>
            </a:r>
            <a:r>
              <a:rPr lang="en-US" altLang="en-US" sz="2400" dirty="0">
                <a:solidFill>
                  <a:schemeClr val="bg1"/>
                </a:solidFill>
                <a:latin typeface="Arial" panose="020B0604020202020204" pitchFamily="34" charset="0"/>
                <a:cs typeface="Arial" panose="020B0604020202020204" pitchFamily="34" charset="0"/>
              </a:rPr>
              <a:t> el </a:t>
            </a:r>
            <a:r>
              <a:rPr lang="en-US" altLang="en-US" sz="2400" dirty="0" err="1">
                <a:solidFill>
                  <a:schemeClr val="bg1"/>
                </a:solidFill>
                <a:latin typeface="Arial" panose="020B0604020202020204" pitchFamily="34" charset="0"/>
                <a:cs typeface="Arial" panose="020B0604020202020204" pitchFamily="34" charset="0"/>
              </a:rPr>
              <a:t>Concilio</a:t>
            </a:r>
            <a:r>
              <a:rPr lang="en-US" altLang="en-US" sz="2400" dirty="0">
                <a:solidFill>
                  <a:schemeClr val="bg1"/>
                </a:solidFill>
                <a:latin typeface="Arial" panose="020B0604020202020204" pitchFamily="34" charset="0"/>
                <a:cs typeface="Arial" panose="020B0604020202020204" pitchFamily="34" charset="0"/>
              </a:rPr>
              <a:t> de Trento (1545-1563) </a:t>
            </a:r>
            <a:r>
              <a:rPr lang="en-US" altLang="en-US" sz="2400" dirty="0" err="1">
                <a:solidFill>
                  <a:schemeClr val="bg1"/>
                </a:solidFill>
                <a:latin typeface="Arial" panose="020B0604020202020204" pitchFamily="34" charset="0"/>
                <a:cs typeface="Arial" panose="020B0604020202020204" pitchFamily="34" charset="0"/>
              </a:rPr>
              <a:t>Gaspare</a:t>
            </a:r>
            <a:r>
              <a:rPr lang="en-US" altLang="en-US" sz="2400" dirty="0">
                <a:solidFill>
                  <a:schemeClr val="bg1"/>
                </a:solidFill>
                <a:latin typeface="Arial" panose="020B0604020202020204" pitchFamily="34" charset="0"/>
                <a:cs typeface="Arial" panose="020B0604020202020204" pitchFamily="34" charset="0"/>
              </a:rPr>
              <a:t> de </a:t>
            </a:r>
            <a:r>
              <a:rPr lang="en-US" altLang="en-US" sz="2400" dirty="0" err="1">
                <a:solidFill>
                  <a:schemeClr val="bg1"/>
                </a:solidFill>
                <a:latin typeface="Arial" panose="020B0604020202020204" pitchFamily="34" charset="0"/>
                <a:cs typeface="Arial" panose="020B0604020202020204" pitchFamily="34" charset="0"/>
              </a:rPr>
              <a:t>Fosso</a:t>
            </a:r>
            <a:r>
              <a:rPr lang="en-US" altLang="en-US" sz="2400" dirty="0">
                <a:solidFill>
                  <a:schemeClr val="bg1"/>
                </a:solidFill>
                <a:latin typeface="Arial" panose="020B0604020202020204" pitchFamily="34" charset="0"/>
                <a:cs typeface="Arial" panose="020B0604020202020204" pitchFamily="34" charset="0"/>
              </a:rPr>
              <a:t> </a:t>
            </a:r>
            <a:r>
              <a:rPr lang="en-US" altLang="en-US" sz="2400" dirty="0" err="1">
                <a:solidFill>
                  <a:schemeClr val="bg1"/>
                </a:solidFill>
                <a:latin typeface="Arial" panose="020B0604020202020204" pitchFamily="34" charset="0"/>
                <a:cs typeface="Arial" panose="020B0604020202020204" pitchFamily="34" charset="0"/>
              </a:rPr>
              <a:t>declaró</a:t>
            </a:r>
            <a:r>
              <a:rPr lang="en-US" altLang="en-US" sz="2400" dirty="0">
                <a:solidFill>
                  <a:schemeClr val="bg1"/>
                </a:solidFill>
                <a:latin typeface="Arial" panose="020B0604020202020204" pitchFamily="34" charset="0"/>
                <a:cs typeface="Arial" panose="020B0604020202020204" pitchFamily="34" charset="0"/>
              </a:rPr>
              <a:t> el 18 de </a:t>
            </a:r>
            <a:r>
              <a:rPr lang="en-US" altLang="en-US" sz="2400" dirty="0" err="1">
                <a:solidFill>
                  <a:schemeClr val="bg1"/>
                </a:solidFill>
                <a:latin typeface="Arial" panose="020B0604020202020204" pitchFamily="34" charset="0"/>
                <a:cs typeface="Arial" panose="020B0604020202020204" pitchFamily="34" charset="0"/>
              </a:rPr>
              <a:t>Enero</a:t>
            </a:r>
            <a:r>
              <a:rPr lang="en-US" altLang="en-US" sz="2400" dirty="0">
                <a:solidFill>
                  <a:schemeClr val="bg1"/>
                </a:solidFill>
                <a:latin typeface="Arial" panose="020B0604020202020204" pitchFamily="34" charset="0"/>
                <a:cs typeface="Arial" panose="020B0604020202020204" pitchFamily="34" charset="0"/>
              </a:rPr>
              <a:t> de 1562: “El </a:t>
            </a:r>
            <a:r>
              <a:rPr lang="en-US" altLang="en-US" sz="2400" dirty="0" err="1">
                <a:solidFill>
                  <a:schemeClr val="bg1"/>
                </a:solidFill>
                <a:latin typeface="Arial" panose="020B0604020202020204" pitchFamily="34" charset="0"/>
                <a:cs typeface="Arial" panose="020B0604020202020204" pitchFamily="34" charset="0"/>
              </a:rPr>
              <a:t>sábado</a:t>
            </a:r>
            <a:r>
              <a:rPr lang="en-US" altLang="en-US" sz="2400" dirty="0">
                <a:solidFill>
                  <a:schemeClr val="bg1"/>
                </a:solidFill>
                <a:latin typeface="Arial" panose="020B0604020202020204" pitchFamily="34" charset="0"/>
                <a:cs typeface="Arial" panose="020B0604020202020204" pitchFamily="34" charset="0"/>
              </a:rPr>
              <a:t>, el </a:t>
            </a:r>
            <a:r>
              <a:rPr lang="en-US" altLang="en-US" sz="2400" dirty="0" err="1">
                <a:solidFill>
                  <a:schemeClr val="bg1"/>
                </a:solidFill>
                <a:latin typeface="Arial" panose="020B0604020202020204" pitchFamily="34" charset="0"/>
                <a:cs typeface="Arial" panose="020B0604020202020204" pitchFamily="34" charset="0"/>
              </a:rPr>
              <a:t>día</a:t>
            </a:r>
            <a:r>
              <a:rPr lang="en-US" altLang="en-US" sz="2400" dirty="0">
                <a:solidFill>
                  <a:schemeClr val="bg1"/>
                </a:solidFill>
                <a:latin typeface="Arial" panose="020B0604020202020204" pitchFamily="34" charset="0"/>
                <a:cs typeface="Arial" panose="020B0604020202020204" pitchFamily="34" charset="0"/>
              </a:rPr>
              <a:t> mas </a:t>
            </a:r>
            <a:r>
              <a:rPr lang="en-US" altLang="en-US" sz="2400" dirty="0" err="1">
                <a:solidFill>
                  <a:schemeClr val="bg1"/>
                </a:solidFill>
                <a:latin typeface="Arial" panose="020B0604020202020204" pitchFamily="34" charset="0"/>
                <a:cs typeface="Arial" panose="020B0604020202020204" pitchFamily="34" charset="0"/>
              </a:rPr>
              <a:t>glorioso</a:t>
            </a:r>
            <a:r>
              <a:rPr lang="en-US" altLang="en-US" sz="2400" dirty="0">
                <a:solidFill>
                  <a:schemeClr val="bg1"/>
                </a:solidFill>
                <a:latin typeface="Arial" panose="020B0604020202020204" pitchFamily="34" charset="0"/>
                <a:cs typeface="Arial" panose="020B0604020202020204" pitchFamily="34" charset="0"/>
              </a:rPr>
              <a:t> </a:t>
            </a:r>
            <a:r>
              <a:rPr lang="en-US" altLang="en-US" sz="2400" dirty="0" err="1">
                <a:solidFill>
                  <a:schemeClr val="bg1"/>
                </a:solidFill>
                <a:latin typeface="Arial" panose="020B0604020202020204" pitchFamily="34" charset="0"/>
                <a:cs typeface="Arial" panose="020B0604020202020204" pitchFamily="34" charset="0"/>
              </a:rPr>
              <a:t>en</a:t>
            </a:r>
            <a:r>
              <a:rPr lang="en-US" altLang="en-US" sz="2400" dirty="0">
                <a:solidFill>
                  <a:schemeClr val="bg1"/>
                </a:solidFill>
                <a:latin typeface="Arial" panose="020B0604020202020204" pitchFamily="34" charset="0"/>
                <a:cs typeface="Arial" panose="020B0604020202020204" pitchFamily="34" charset="0"/>
              </a:rPr>
              <a:t> la ley, ha </a:t>
            </a:r>
            <a:r>
              <a:rPr lang="en-US" altLang="en-US" sz="2400" dirty="0" err="1">
                <a:solidFill>
                  <a:schemeClr val="bg1"/>
                </a:solidFill>
                <a:latin typeface="Arial" panose="020B0604020202020204" pitchFamily="34" charset="0"/>
                <a:cs typeface="Arial" panose="020B0604020202020204" pitchFamily="34" charset="0"/>
              </a:rPr>
              <a:t>sido</a:t>
            </a:r>
            <a:r>
              <a:rPr lang="en-US" altLang="en-US" sz="2400" dirty="0">
                <a:solidFill>
                  <a:schemeClr val="bg1"/>
                </a:solidFill>
                <a:latin typeface="Arial" panose="020B0604020202020204" pitchFamily="34" charset="0"/>
                <a:cs typeface="Arial" panose="020B0604020202020204" pitchFamily="34" charset="0"/>
              </a:rPr>
              <a:t> </a:t>
            </a:r>
            <a:r>
              <a:rPr lang="en-US" altLang="en-US" sz="2400" dirty="0" err="1">
                <a:solidFill>
                  <a:schemeClr val="bg1"/>
                </a:solidFill>
                <a:latin typeface="Arial" panose="020B0604020202020204" pitchFamily="34" charset="0"/>
                <a:cs typeface="Arial" panose="020B0604020202020204" pitchFamily="34" charset="0"/>
              </a:rPr>
              <a:t>cambiado</a:t>
            </a:r>
            <a:r>
              <a:rPr lang="en-US" altLang="en-US" sz="2400" dirty="0">
                <a:solidFill>
                  <a:schemeClr val="bg1"/>
                </a:solidFill>
                <a:latin typeface="Arial" panose="020B0604020202020204" pitchFamily="34" charset="0"/>
                <a:cs typeface="Arial" panose="020B0604020202020204" pitchFamily="34" charset="0"/>
              </a:rPr>
              <a:t> al </a:t>
            </a:r>
            <a:r>
              <a:rPr lang="en-US" altLang="en-US" sz="2400" dirty="0" err="1">
                <a:solidFill>
                  <a:schemeClr val="bg1"/>
                </a:solidFill>
                <a:latin typeface="Arial" panose="020B0604020202020204" pitchFamily="34" charset="0"/>
                <a:cs typeface="Arial" panose="020B0604020202020204" pitchFamily="34" charset="0"/>
              </a:rPr>
              <a:t>día</a:t>
            </a:r>
            <a:r>
              <a:rPr lang="en-US" altLang="en-US" sz="2400" dirty="0">
                <a:solidFill>
                  <a:schemeClr val="bg1"/>
                </a:solidFill>
                <a:latin typeface="Arial" panose="020B0604020202020204" pitchFamily="34" charset="0"/>
                <a:cs typeface="Arial" panose="020B0604020202020204" pitchFamily="34" charset="0"/>
              </a:rPr>
              <a:t> del </a:t>
            </a:r>
            <a:r>
              <a:rPr lang="en-US" altLang="en-US" sz="2400" dirty="0" err="1">
                <a:solidFill>
                  <a:schemeClr val="bg1"/>
                </a:solidFill>
                <a:latin typeface="Arial" panose="020B0604020202020204" pitchFamily="34" charset="0"/>
                <a:cs typeface="Arial" panose="020B0604020202020204" pitchFamily="34" charset="0"/>
              </a:rPr>
              <a:t>Señor</a:t>
            </a:r>
            <a:r>
              <a:rPr lang="en-US" altLang="en-US" sz="2400" dirty="0">
                <a:solidFill>
                  <a:schemeClr val="bg1"/>
                </a:solidFill>
                <a:latin typeface="Arial" panose="020B0604020202020204" pitchFamily="34" charset="0"/>
                <a:cs typeface="Arial" panose="020B0604020202020204" pitchFamily="34" charset="0"/>
              </a:rPr>
              <a:t>… </a:t>
            </a:r>
            <a:r>
              <a:rPr lang="en-US" altLang="en-US" sz="2400" dirty="0" err="1">
                <a:solidFill>
                  <a:schemeClr val="bg1"/>
                </a:solidFill>
                <a:latin typeface="Arial" panose="020B0604020202020204" pitchFamily="34" charset="0"/>
                <a:cs typeface="Arial" panose="020B0604020202020204" pitchFamily="34" charset="0"/>
              </a:rPr>
              <a:t>Estos</a:t>
            </a:r>
            <a:r>
              <a:rPr lang="en-US" altLang="en-US" sz="2400" dirty="0">
                <a:solidFill>
                  <a:schemeClr val="bg1"/>
                </a:solidFill>
                <a:latin typeface="Arial" panose="020B0604020202020204" pitchFamily="34" charset="0"/>
                <a:cs typeface="Arial" panose="020B0604020202020204" pitchFamily="34" charset="0"/>
              </a:rPr>
              <a:t> y </a:t>
            </a:r>
            <a:r>
              <a:rPr lang="en-US" altLang="en-US" sz="2400" dirty="0" err="1">
                <a:solidFill>
                  <a:schemeClr val="bg1"/>
                </a:solidFill>
                <a:latin typeface="Arial" panose="020B0604020202020204" pitchFamily="34" charset="0"/>
                <a:cs typeface="Arial" panose="020B0604020202020204" pitchFamily="34" charset="0"/>
              </a:rPr>
              <a:t>otros</a:t>
            </a:r>
            <a:r>
              <a:rPr lang="en-US" altLang="en-US" sz="2400" dirty="0">
                <a:solidFill>
                  <a:schemeClr val="bg1"/>
                </a:solidFill>
                <a:latin typeface="Arial" panose="020B0604020202020204" pitchFamily="34" charset="0"/>
                <a:cs typeface="Arial" panose="020B0604020202020204" pitchFamily="34" charset="0"/>
              </a:rPr>
              <a:t> </a:t>
            </a:r>
            <a:r>
              <a:rPr lang="en-US" altLang="en-US" sz="2400" dirty="0" err="1">
                <a:solidFill>
                  <a:schemeClr val="bg1"/>
                </a:solidFill>
                <a:latin typeface="Arial" panose="020B0604020202020204" pitchFamily="34" charset="0"/>
                <a:cs typeface="Arial" panose="020B0604020202020204" pitchFamily="34" charset="0"/>
              </a:rPr>
              <a:t>asuntos</a:t>
            </a:r>
            <a:r>
              <a:rPr lang="en-US" altLang="en-US" sz="2400" dirty="0">
                <a:solidFill>
                  <a:schemeClr val="bg1"/>
                </a:solidFill>
                <a:latin typeface="Arial" panose="020B0604020202020204" pitchFamily="34" charset="0"/>
                <a:cs typeface="Arial" panose="020B0604020202020204" pitchFamily="34" charset="0"/>
              </a:rPr>
              <a:t> </a:t>
            </a:r>
            <a:r>
              <a:rPr lang="en-US" altLang="en-US" sz="2400" dirty="0" err="1">
                <a:solidFill>
                  <a:schemeClr val="bg1"/>
                </a:solidFill>
                <a:latin typeface="Arial" panose="020B0604020202020204" pitchFamily="34" charset="0"/>
                <a:cs typeface="Arial" panose="020B0604020202020204" pitchFamily="34" charset="0"/>
              </a:rPr>
              <a:t>similares</a:t>
            </a:r>
            <a:r>
              <a:rPr lang="en-US" altLang="en-US" sz="2400" dirty="0">
                <a:solidFill>
                  <a:schemeClr val="bg1"/>
                </a:solidFill>
                <a:latin typeface="Arial" panose="020B0604020202020204" pitchFamily="34" charset="0"/>
                <a:cs typeface="Arial" panose="020B0604020202020204" pitchFamily="34" charset="0"/>
              </a:rPr>
              <a:t> no </a:t>
            </a:r>
            <a:r>
              <a:rPr lang="en-US" altLang="en-US" sz="2400" dirty="0" err="1">
                <a:solidFill>
                  <a:schemeClr val="bg1"/>
                </a:solidFill>
                <a:latin typeface="Arial" panose="020B0604020202020204" pitchFamily="34" charset="0"/>
                <a:cs typeface="Arial" panose="020B0604020202020204" pitchFamily="34" charset="0"/>
              </a:rPr>
              <a:t>han</a:t>
            </a:r>
            <a:r>
              <a:rPr lang="en-US" altLang="en-US" sz="2400" dirty="0">
                <a:solidFill>
                  <a:schemeClr val="bg1"/>
                </a:solidFill>
                <a:latin typeface="Arial" panose="020B0604020202020204" pitchFamily="34" charset="0"/>
                <a:cs typeface="Arial" panose="020B0604020202020204" pitchFamily="34" charset="0"/>
              </a:rPr>
              <a:t> </a:t>
            </a:r>
            <a:r>
              <a:rPr lang="en-US" altLang="en-US" sz="2400" dirty="0" err="1">
                <a:solidFill>
                  <a:schemeClr val="bg1"/>
                </a:solidFill>
                <a:latin typeface="Arial" panose="020B0604020202020204" pitchFamily="34" charset="0"/>
                <a:cs typeface="Arial" panose="020B0604020202020204" pitchFamily="34" charset="0"/>
              </a:rPr>
              <a:t>cesado</a:t>
            </a:r>
            <a:r>
              <a:rPr lang="en-US" altLang="en-US" sz="2400" dirty="0">
                <a:solidFill>
                  <a:schemeClr val="bg1"/>
                </a:solidFill>
                <a:latin typeface="Arial" panose="020B0604020202020204" pitchFamily="34" charset="0"/>
                <a:cs typeface="Arial" panose="020B0604020202020204" pitchFamily="34" charset="0"/>
              </a:rPr>
              <a:t> por </a:t>
            </a:r>
            <a:r>
              <a:rPr lang="en-US" altLang="en-US" sz="2400" dirty="0" err="1">
                <a:solidFill>
                  <a:schemeClr val="bg1"/>
                </a:solidFill>
                <a:latin typeface="Arial" panose="020B0604020202020204" pitchFamily="34" charset="0"/>
                <a:cs typeface="Arial" panose="020B0604020202020204" pitchFamily="34" charset="0"/>
              </a:rPr>
              <a:t>virtud</a:t>
            </a:r>
            <a:r>
              <a:rPr lang="en-US" altLang="en-US" sz="2400" dirty="0">
                <a:solidFill>
                  <a:schemeClr val="bg1"/>
                </a:solidFill>
                <a:latin typeface="Arial" panose="020B0604020202020204" pitchFamily="34" charset="0"/>
                <a:cs typeface="Arial" panose="020B0604020202020204" pitchFamily="34" charset="0"/>
              </a:rPr>
              <a:t> de las </a:t>
            </a:r>
            <a:r>
              <a:rPr lang="en-US" altLang="en-US" sz="2400" dirty="0" err="1">
                <a:solidFill>
                  <a:schemeClr val="bg1"/>
                </a:solidFill>
                <a:latin typeface="Arial" panose="020B0604020202020204" pitchFamily="34" charset="0"/>
                <a:cs typeface="Arial" panose="020B0604020202020204" pitchFamily="34" charset="0"/>
              </a:rPr>
              <a:t>enseñanzas</a:t>
            </a:r>
            <a:r>
              <a:rPr lang="en-US" altLang="en-US" sz="2400" dirty="0">
                <a:solidFill>
                  <a:schemeClr val="bg1"/>
                </a:solidFill>
                <a:latin typeface="Arial" panose="020B0604020202020204" pitchFamily="34" charset="0"/>
                <a:cs typeface="Arial" panose="020B0604020202020204" pitchFamily="34" charset="0"/>
              </a:rPr>
              <a:t> de Cristo </a:t>
            </a:r>
            <a:r>
              <a:rPr lang="en-US" altLang="en-US" sz="2400" dirty="0" err="1">
                <a:solidFill>
                  <a:schemeClr val="bg1"/>
                </a:solidFill>
                <a:latin typeface="Arial" panose="020B0604020202020204" pitchFamily="34" charset="0"/>
                <a:cs typeface="Arial" panose="020B0604020202020204" pitchFamily="34" charset="0"/>
              </a:rPr>
              <a:t>sino</a:t>
            </a:r>
            <a:r>
              <a:rPr lang="en-US" altLang="en-US" sz="2400" dirty="0">
                <a:solidFill>
                  <a:schemeClr val="bg1"/>
                </a:solidFill>
                <a:latin typeface="Arial" panose="020B0604020202020204" pitchFamily="34" charset="0"/>
                <a:cs typeface="Arial" panose="020B0604020202020204" pitchFamily="34" charset="0"/>
              </a:rPr>
              <a:t> que </a:t>
            </a:r>
            <a:r>
              <a:rPr lang="en-US" altLang="en-US" sz="2400" dirty="0" err="1">
                <a:solidFill>
                  <a:schemeClr val="bg1"/>
                </a:solidFill>
                <a:latin typeface="Arial" panose="020B0604020202020204" pitchFamily="34" charset="0"/>
                <a:cs typeface="Arial" panose="020B0604020202020204" pitchFamily="34" charset="0"/>
              </a:rPr>
              <a:t>ellos</a:t>
            </a:r>
            <a:r>
              <a:rPr lang="en-US" altLang="en-US" sz="2400" dirty="0">
                <a:solidFill>
                  <a:schemeClr val="bg1"/>
                </a:solidFill>
                <a:latin typeface="Arial" panose="020B0604020202020204" pitchFamily="34" charset="0"/>
                <a:cs typeface="Arial" panose="020B0604020202020204" pitchFamily="34" charset="0"/>
              </a:rPr>
              <a:t> </a:t>
            </a:r>
            <a:r>
              <a:rPr lang="en-US" altLang="en-US" sz="2400" dirty="0" err="1">
                <a:solidFill>
                  <a:schemeClr val="bg1"/>
                </a:solidFill>
                <a:latin typeface="Arial" panose="020B0604020202020204" pitchFamily="34" charset="0"/>
                <a:cs typeface="Arial" panose="020B0604020202020204" pitchFamily="34" charset="0"/>
              </a:rPr>
              <a:t>han</a:t>
            </a:r>
            <a:r>
              <a:rPr lang="en-US" altLang="en-US" sz="2400" dirty="0">
                <a:solidFill>
                  <a:schemeClr val="bg1"/>
                </a:solidFill>
                <a:latin typeface="Arial" panose="020B0604020202020204" pitchFamily="34" charset="0"/>
                <a:cs typeface="Arial" panose="020B0604020202020204" pitchFamily="34" charset="0"/>
              </a:rPr>
              <a:t> </a:t>
            </a:r>
            <a:r>
              <a:rPr lang="en-US" altLang="en-US" sz="2400" dirty="0" err="1">
                <a:solidFill>
                  <a:schemeClr val="bg1"/>
                </a:solidFill>
                <a:latin typeface="Arial" panose="020B0604020202020204" pitchFamily="34" charset="0"/>
                <a:cs typeface="Arial" panose="020B0604020202020204" pitchFamily="34" charset="0"/>
              </a:rPr>
              <a:t>sido</a:t>
            </a:r>
            <a:r>
              <a:rPr lang="en-US" altLang="en-US" sz="2400" dirty="0">
                <a:solidFill>
                  <a:schemeClr val="bg1"/>
                </a:solidFill>
                <a:latin typeface="Arial" panose="020B0604020202020204" pitchFamily="34" charset="0"/>
                <a:cs typeface="Arial" panose="020B0604020202020204" pitchFamily="34" charset="0"/>
              </a:rPr>
              <a:t> </a:t>
            </a:r>
            <a:r>
              <a:rPr lang="en-US" altLang="en-US" sz="2400" dirty="0" err="1">
                <a:solidFill>
                  <a:schemeClr val="bg1"/>
                </a:solidFill>
                <a:latin typeface="Arial" panose="020B0604020202020204" pitchFamily="34" charset="0"/>
                <a:cs typeface="Arial" panose="020B0604020202020204" pitchFamily="34" charset="0"/>
              </a:rPr>
              <a:t>cambiados</a:t>
            </a:r>
            <a:r>
              <a:rPr lang="en-US" altLang="en-US" sz="2400" dirty="0">
                <a:solidFill>
                  <a:schemeClr val="bg1"/>
                </a:solidFill>
                <a:latin typeface="Arial" panose="020B0604020202020204" pitchFamily="34" charset="0"/>
                <a:cs typeface="Arial" panose="020B0604020202020204" pitchFamily="34" charset="0"/>
              </a:rPr>
              <a:t> por la </a:t>
            </a:r>
            <a:r>
              <a:rPr lang="en-US" altLang="en-US" sz="2400" dirty="0" err="1">
                <a:solidFill>
                  <a:schemeClr val="bg1"/>
                </a:solidFill>
                <a:latin typeface="Arial" panose="020B0604020202020204" pitchFamily="34" charset="0"/>
                <a:cs typeface="Arial" panose="020B0604020202020204" pitchFamily="34" charset="0"/>
              </a:rPr>
              <a:t>autoridad</a:t>
            </a:r>
            <a:r>
              <a:rPr lang="en-US" altLang="en-US" sz="2400" dirty="0">
                <a:solidFill>
                  <a:schemeClr val="bg1"/>
                </a:solidFill>
                <a:latin typeface="Arial" panose="020B0604020202020204" pitchFamily="34" charset="0"/>
                <a:cs typeface="Arial" panose="020B0604020202020204" pitchFamily="34" charset="0"/>
              </a:rPr>
              <a:t> de la </a:t>
            </a:r>
            <a:r>
              <a:rPr lang="en-US" altLang="en-US" sz="2400" dirty="0" err="1">
                <a:solidFill>
                  <a:schemeClr val="bg1"/>
                </a:solidFill>
                <a:latin typeface="Arial" panose="020B0604020202020204" pitchFamily="34" charset="0"/>
                <a:cs typeface="Arial" panose="020B0604020202020204" pitchFamily="34" charset="0"/>
              </a:rPr>
              <a:t>iglesia</a:t>
            </a:r>
            <a:r>
              <a:rPr lang="en-US" altLang="en-US" sz="2400" dirty="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965359714"/>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Hasta dos mil trescientas tardes y mañanas; 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Tree>
    <p:extLst>
      <p:ext uri="{BB962C8B-B14F-4D97-AF65-F5344CB8AC3E}">
        <p14:creationId xmlns:p14="http://schemas.microsoft.com/office/powerpoint/2010/main" val="4053671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chemeClr val="bg1"/>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Tree>
    <p:extLst>
      <p:ext uri="{BB962C8B-B14F-4D97-AF65-F5344CB8AC3E}">
        <p14:creationId xmlns:p14="http://schemas.microsoft.com/office/powerpoint/2010/main" val="3257409481"/>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7455" y="562365"/>
            <a:ext cx="5162984" cy="1943289"/>
          </a:xfrm>
          <a:prstGeom prst="rect">
            <a:avLst/>
          </a:prstGeom>
          <a:noFill/>
        </p:spPr>
        <p:txBody>
          <a:bodyPr wrap="square" rtlCol="0">
            <a:spAutoFit/>
          </a:bodyPr>
          <a:lstStyle/>
          <a:p>
            <a:pPr algn="ctr">
              <a:lnSpc>
                <a:spcPts val="2400"/>
              </a:lnSpc>
            </a:pPr>
            <a:r>
              <a:rPr lang="es-ES" sz="2400" dirty="0">
                <a:solidFill>
                  <a:schemeClr val="bg1"/>
                </a:solidFill>
              </a:rPr>
              <a:t>Y les dirás: Esta es la ofrenda encendida que ofreceréis a Jehová: dos corderos sin tacha de un año, cada día, será el holocausto continuo. Un cordero ofrecerás por la mañana, y el otro cordero ofrecerás a la caída de la tarde.</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76184" y="26370"/>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28:3, 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537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7455" y="562365"/>
            <a:ext cx="5162984" cy="1943289"/>
          </a:xfrm>
          <a:prstGeom prst="rect">
            <a:avLst/>
          </a:prstGeom>
          <a:noFill/>
        </p:spPr>
        <p:txBody>
          <a:bodyPr wrap="square" rtlCol="0">
            <a:spAutoFit/>
          </a:bodyPr>
          <a:lstStyle/>
          <a:p>
            <a:pPr algn="ctr">
              <a:lnSpc>
                <a:spcPts val="2400"/>
              </a:lnSpc>
            </a:pPr>
            <a:r>
              <a:rPr lang="es-ES" sz="2400" dirty="0">
                <a:solidFill>
                  <a:srgbClr val="FFFF00"/>
                </a:solidFill>
              </a:rPr>
              <a:t>Y les dirás: Esta es la ofrenda encendida que ofreceréis a Jehová: </a:t>
            </a:r>
            <a:r>
              <a:rPr lang="es-ES" sz="2400" dirty="0">
                <a:solidFill>
                  <a:schemeClr val="bg1"/>
                </a:solidFill>
              </a:rPr>
              <a:t>dos corderos sin tacha de un año, cada día, será el holocausto continuo. Un cordero ofrecerás por la mañana, y el otro cordero ofrecerás a la caída de la tarde.</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76184" y="26370"/>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28:3, 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981183"/>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7455" y="562365"/>
            <a:ext cx="5162984" cy="1943289"/>
          </a:xfrm>
          <a:prstGeom prst="rect">
            <a:avLst/>
          </a:prstGeom>
          <a:noFill/>
        </p:spPr>
        <p:txBody>
          <a:bodyPr wrap="square" rtlCol="0">
            <a:spAutoFit/>
          </a:bodyPr>
          <a:lstStyle/>
          <a:p>
            <a:pPr algn="ctr">
              <a:lnSpc>
                <a:spcPts val="2400"/>
              </a:lnSpc>
            </a:pPr>
            <a:r>
              <a:rPr lang="es-ES" sz="2400" dirty="0">
                <a:solidFill>
                  <a:srgbClr val="FFFF00"/>
                </a:solidFill>
              </a:rPr>
              <a:t>Y les dirás: Esta es la ofrenda encendida que ofreceréis a Jehová: </a:t>
            </a:r>
            <a:r>
              <a:rPr lang="es-ES" sz="2400" dirty="0">
                <a:solidFill>
                  <a:srgbClr val="00B0F0"/>
                </a:solidFill>
              </a:rPr>
              <a:t>dos corderos sin tacha de un año,</a:t>
            </a:r>
            <a:r>
              <a:rPr lang="es-ES" sz="2400" dirty="0">
                <a:solidFill>
                  <a:schemeClr val="bg1"/>
                </a:solidFill>
              </a:rPr>
              <a:t> cada día, será el holocausto continuo. Un cordero ofrecerás por la mañana, y el otro cordero ofrecerás a la caída de la tarde.</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76184" y="26370"/>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28:3, 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9284930"/>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7455" y="562365"/>
            <a:ext cx="5162984" cy="1943289"/>
          </a:xfrm>
          <a:prstGeom prst="rect">
            <a:avLst/>
          </a:prstGeom>
          <a:noFill/>
        </p:spPr>
        <p:txBody>
          <a:bodyPr wrap="square" rtlCol="0">
            <a:spAutoFit/>
          </a:bodyPr>
          <a:lstStyle/>
          <a:p>
            <a:pPr algn="ctr">
              <a:lnSpc>
                <a:spcPts val="2400"/>
              </a:lnSpc>
            </a:pPr>
            <a:r>
              <a:rPr lang="es-ES" sz="2400" dirty="0">
                <a:solidFill>
                  <a:srgbClr val="FFFF00"/>
                </a:solidFill>
              </a:rPr>
              <a:t>Y les dirás: Esta es la ofrenda encendida que ofreceréis a Jehová: </a:t>
            </a:r>
            <a:r>
              <a:rPr lang="es-ES" sz="2400" dirty="0">
                <a:solidFill>
                  <a:srgbClr val="00B0F0"/>
                </a:solidFill>
              </a:rPr>
              <a:t>dos corderos sin tacha de un año,</a:t>
            </a:r>
            <a:r>
              <a:rPr lang="es-ES" sz="2400" dirty="0">
                <a:solidFill>
                  <a:schemeClr val="bg1"/>
                </a:solidFill>
              </a:rPr>
              <a:t> </a:t>
            </a:r>
            <a:r>
              <a:rPr lang="es-ES" sz="2400" dirty="0">
                <a:solidFill>
                  <a:srgbClr val="92D050"/>
                </a:solidFill>
              </a:rPr>
              <a:t>cada día, será el holocausto continuo.</a:t>
            </a:r>
            <a:r>
              <a:rPr lang="es-ES" sz="2400" dirty="0">
                <a:solidFill>
                  <a:schemeClr val="bg1"/>
                </a:solidFill>
              </a:rPr>
              <a:t> Un cordero ofrecerás por la mañana, y el otro cordero ofrecerás a la caída de la tarde.</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76184" y="26370"/>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28:3, 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969751"/>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7455" y="562365"/>
            <a:ext cx="5162984" cy="1943289"/>
          </a:xfrm>
          <a:prstGeom prst="rect">
            <a:avLst/>
          </a:prstGeom>
          <a:noFill/>
        </p:spPr>
        <p:txBody>
          <a:bodyPr wrap="square" rtlCol="0">
            <a:spAutoFit/>
          </a:bodyPr>
          <a:lstStyle/>
          <a:p>
            <a:pPr algn="ctr">
              <a:lnSpc>
                <a:spcPts val="2400"/>
              </a:lnSpc>
            </a:pPr>
            <a:r>
              <a:rPr lang="es-ES" sz="2400" dirty="0">
                <a:solidFill>
                  <a:srgbClr val="FFFF00"/>
                </a:solidFill>
              </a:rPr>
              <a:t>Y les dirás: Esta es la ofrenda encendida que ofreceréis a Jehová: </a:t>
            </a:r>
            <a:r>
              <a:rPr lang="es-ES" sz="2400" dirty="0">
                <a:solidFill>
                  <a:srgbClr val="00B0F0"/>
                </a:solidFill>
              </a:rPr>
              <a:t>dos corderos sin tacha de un año,</a:t>
            </a:r>
            <a:r>
              <a:rPr lang="es-ES" sz="2400" dirty="0">
                <a:solidFill>
                  <a:schemeClr val="bg1"/>
                </a:solidFill>
              </a:rPr>
              <a:t> </a:t>
            </a:r>
            <a:r>
              <a:rPr lang="es-ES" sz="2400" dirty="0">
                <a:solidFill>
                  <a:srgbClr val="92D050"/>
                </a:solidFill>
              </a:rPr>
              <a:t>cada día, será el holocausto continuo.</a:t>
            </a:r>
            <a:r>
              <a:rPr lang="es-ES" sz="2400" dirty="0">
                <a:solidFill>
                  <a:schemeClr val="bg1"/>
                </a:solidFill>
              </a:rPr>
              <a:t> </a:t>
            </a:r>
            <a:r>
              <a:rPr lang="es-ES" sz="2400" dirty="0">
                <a:solidFill>
                  <a:srgbClr val="FFFF00"/>
                </a:solidFill>
              </a:rPr>
              <a:t>Un cordero ofrecerás por la mañana, y el otro cordero ofrecerás a la caída de la tarde.</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76184" y="26370"/>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28:3, 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
        <p:nvSpPr>
          <p:cNvPr id="28" name="2 CuadroTexto">
            <a:extLst>
              <a:ext uri="{FF2B5EF4-FFF2-40B4-BE49-F238E27FC236}">
                <a16:creationId xmlns:a16="http://schemas.microsoft.com/office/drawing/2014/main" id="{CAA422D3-C367-4611-B793-67DA3F4D25F5}"/>
              </a:ext>
            </a:extLst>
          </p:cNvPr>
          <p:cNvSpPr txBox="1"/>
          <p:nvPr/>
        </p:nvSpPr>
        <p:spPr>
          <a:xfrm>
            <a:off x="0" y="5661248"/>
            <a:ext cx="9137618" cy="1180067"/>
          </a:xfrm>
          <a:prstGeom prst="rect">
            <a:avLst/>
          </a:prstGeom>
          <a:noFill/>
        </p:spPr>
        <p:txBody>
          <a:bodyPr wrap="square" rtlCol="0">
            <a:spAutoFit/>
          </a:bodyPr>
          <a:lstStyle/>
          <a:p>
            <a:pPr algn="ctr">
              <a:lnSpc>
                <a:spcPts val="2100"/>
              </a:lnSpc>
            </a:pPr>
            <a:r>
              <a:rPr lang="es-ES" sz="2300" dirty="0">
                <a:solidFill>
                  <a:schemeClr val="bg1"/>
                </a:solidFill>
              </a:rPr>
              <a:t>Y esto tendréis por estatuto perpetuo: En el mes séptimo, a los diez días del mes, afligiréis vuestras almas, y ninguna obra haréis, ni el natural ni el extranjero que mora entre vosotros. Porque en este día se hará expiación por vosotros, y seréis limpios de todos vuestros pecados delante de Jehová. </a:t>
            </a:r>
          </a:p>
        </p:txBody>
      </p:sp>
      <p:sp>
        <p:nvSpPr>
          <p:cNvPr id="49" name="1 CuadroTexto">
            <a:extLst>
              <a:ext uri="{FF2B5EF4-FFF2-40B4-BE49-F238E27FC236}">
                <a16:creationId xmlns:a16="http://schemas.microsoft.com/office/drawing/2014/main" id="{3A6DA0CE-BD34-46D4-B6DB-DC7D36653C86}"/>
              </a:ext>
            </a:extLst>
          </p:cNvPr>
          <p:cNvSpPr txBox="1"/>
          <p:nvPr/>
        </p:nvSpPr>
        <p:spPr>
          <a:xfrm>
            <a:off x="-48532" y="5203104"/>
            <a:ext cx="3235886"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800" b="1" dirty="0">
                <a:ln w="11430"/>
                <a:solidFill>
                  <a:schemeClr val="bg1"/>
                </a:solidFill>
                <a:effectLst>
                  <a:outerShdw blurRad="80000" dist="40000" dir="5040000" algn="tl">
                    <a:srgbClr val="000000">
                      <a:alpha val="30000"/>
                    </a:srgbClr>
                  </a:outerShdw>
                </a:effectLst>
                <a:latin typeface="Arial Rounded MT Bold" pitchFamily="34" charset="0"/>
              </a:rPr>
              <a:t>Levítico 16:29, 30</a:t>
            </a:r>
          </a:p>
        </p:txBody>
      </p:sp>
    </p:spTree>
    <p:extLst>
      <p:ext uri="{BB962C8B-B14F-4D97-AF65-F5344CB8AC3E}">
        <p14:creationId xmlns:p14="http://schemas.microsoft.com/office/powerpoint/2010/main" val="4640393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7455" y="562365"/>
            <a:ext cx="5162984" cy="1943289"/>
          </a:xfrm>
          <a:prstGeom prst="rect">
            <a:avLst/>
          </a:prstGeom>
          <a:noFill/>
        </p:spPr>
        <p:txBody>
          <a:bodyPr wrap="square" rtlCol="0">
            <a:spAutoFit/>
          </a:bodyPr>
          <a:lstStyle/>
          <a:p>
            <a:pPr algn="ctr">
              <a:lnSpc>
                <a:spcPts val="2400"/>
              </a:lnSpc>
            </a:pPr>
            <a:r>
              <a:rPr lang="es-ES" sz="2400" dirty="0">
                <a:solidFill>
                  <a:srgbClr val="FFFF00"/>
                </a:solidFill>
              </a:rPr>
              <a:t>Y les dirás: Esta es la ofrenda encendida que ofreceréis a Jehová: </a:t>
            </a:r>
            <a:r>
              <a:rPr lang="es-ES" sz="2400" dirty="0">
                <a:solidFill>
                  <a:srgbClr val="00B0F0"/>
                </a:solidFill>
              </a:rPr>
              <a:t>dos corderos sin tacha de un año,</a:t>
            </a:r>
            <a:r>
              <a:rPr lang="es-ES" sz="2400" dirty="0">
                <a:solidFill>
                  <a:schemeClr val="bg1"/>
                </a:solidFill>
              </a:rPr>
              <a:t> </a:t>
            </a:r>
            <a:r>
              <a:rPr lang="es-ES" sz="2400" dirty="0">
                <a:solidFill>
                  <a:srgbClr val="92D050"/>
                </a:solidFill>
              </a:rPr>
              <a:t>cada día, será el holocausto continuo.</a:t>
            </a:r>
            <a:r>
              <a:rPr lang="es-ES" sz="2400" dirty="0">
                <a:solidFill>
                  <a:schemeClr val="bg1"/>
                </a:solidFill>
              </a:rPr>
              <a:t> </a:t>
            </a:r>
            <a:r>
              <a:rPr lang="es-ES" sz="2400" dirty="0">
                <a:solidFill>
                  <a:srgbClr val="FFFF00"/>
                </a:solidFill>
              </a:rPr>
              <a:t>Un cordero ofrecerás por la mañana, y el otro cordero ofrecerás a la caída de la tarde.</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76184" y="26370"/>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28:3, 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
        <p:nvSpPr>
          <p:cNvPr id="28" name="2 CuadroTexto">
            <a:extLst>
              <a:ext uri="{FF2B5EF4-FFF2-40B4-BE49-F238E27FC236}">
                <a16:creationId xmlns:a16="http://schemas.microsoft.com/office/drawing/2014/main" id="{CAA422D3-C367-4611-B793-67DA3F4D25F5}"/>
              </a:ext>
            </a:extLst>
          </p:cNvPr>
          <p:cNvSpPr txBox="1"/>
          <p:nvPr/>
        </p:nvSpPr>
        <p:spPr>
          <a:xfrm>
            <a:off x="0" y="5661248"/>
            <a:ext cx="9137618" cy="1180067"/>
          </a:xfrm>
          <a:prstGeom prst="rect">
            <a:avLst/>
          </a:prstGeom>
          <a:noFill/>
        </p:spPr>
        <p:txBody>
          <a:bodyPr wrap="square" rtlCol="0">
            <a:spAutoFit/>
          </a:bodyPr>
          <a:lstStyle/>
          <a:p>
            <a:pPr algn="ctr">
              <a:lnSpc>
                <a:spcPts val="2100"/>
              </a:lnSpc>
            </a:pPr>
            <a:r>
              <a:rPr lang="es-ES" sz="2300" dirty="0">
                <a:solidFill>
                  <a:srgbClr val="FFFF00"/>
                </a:solidFill>
              </a:rPr>
              <a:t>Y esto tendréis por estatuto perpetuo: </a:t>
            </a:r>
            <a:r>
              <a:rPr lang="es-ES" sz="2300" dirty="0">
                <a:solidFill>
                  <a:schemeClr val="bg1"/>
                </a:solidFill>
              </a:rPr>
              <a:t>En el mes séptimo, a los diez días del mes, afligiréis vuestras almas, y ninguna obra haréis, ni el natural ni el extranjero que mora entre vosotros. Porque en este día se hará expiación por vosotros, y seréis limpios de todos vuestros pecados delante de Jehová. </a:t>
            </a:r>
          </a:p>
        </p:txBody>
      </p:sp>
      <p:sp>
        <p:nvSpPr>
          <p:cNvPr id="49" name="1 CuadroTexto">
            <a:extLst>
              <a:ext uri="{FF2B5EF4-FFF2-40B4-BE49-F238E27FC236}">
                <a16:creationId xmlns:a16="http://schemas.microsoft.com/office/drawing/2014/main" id="{3A6DA0CE-BD34-46D4-B6DB-DC7D36653C86}"/>
              </a:ext>
            </a:extLst>
          </p:cNvPr>
          <p:cNvSpPr txBox="1"/>
          <p:nvPr/>
        </p:nvSpPr>
        <p:spPr>
          <a:xfrm>
            <a:off x="-48532" y="5203104"/>
            <a:ext cx="3235886"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800" b="1" dirty="0">
                <a:ln w="11430"/>
                <a:solidFill>
                  <a:schemeClr val="bg1"/>
                </a:solidFill>
                <a:effectLst>
                  <a:outerShdw blurRad="80000" dist="40000" dir="5040000" algn="tl">
                    <a:srgbClr val="000000">
                      <a:alpha val="30000"/>
                    </a:srgbClr>
                  </a:outerShdw>
                </a:effectLst>
                <a:latin typeface="Arial Rounded MT Bold" pitchFamily="34" charset="0"/>
              </a:rPr>
              <a:t>Levítico 16:29, 30</a:t>
            </a:r>
          </a:p>
        </p:txBody>
      </p:sp>
    </p:spTree>
    <p:extLst>
      <p:ext uri="{BB962C8B-B14F-4D97-AF65-F5344CB8AC3E}">
        <p14:creationId xmlns:p14="http://schemas.microsoft.com/office/powerpoint/2010/main" val="2051372198"/>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7455" y="562365"/>
            <a:ext cx="5162984" cy="1943289"/>
          </a:xfrm>
          <a:prstGeom prst="rect">
            <a:avLst/>
          </a:prstGeom>
          <a:noFill/>
        </p:spPr>
        <p:txBody>
          <a:bodyPr wrap="square" rtlCol="0">
            <a:spAutoFit/>
          </a:bodyPr>
          <a:lstStyle/>
          <a:p>
            <a:pPr algn="ctr">
              <a:lnSpc>
                <a:spcPts val="2400"/>
              </a:lnSpc>
            </a:pPr>
            <a:r>
              <a:rPr lang="es-ES" sz="2400" dirty="0">
                <a:solidFill>
                  <a:srgbClr val="FFFF00"/>
                </a:solidFill>
              </a:rPr>
              <a:t>Y les dirás: Esta es la ofrenda encendida que ofreceréis a Jehová: </a:t>
            </a:r>
            <a:r>
              <a:rPr lang="es-ES" sz="2400" dirty="0">
                <a:solidFill>
                  <a:srgbClr val="00B0F0"/>
                </a:solidFill>
              </a:rPr>
              <a:t>dos corderos sin tacha de un año,</a:t>
            </a:r>
            <a:r>
              <a:rPr lang="es-ES" sz="2400" dirty="0">
                <a:solidFill>
                  <a:schemeClr val="bg1"/>
                </a:solidFill>
              </a:rPr>
              <a:t> </a:t>
            </a:r>
            <a:r>
              <a:rPr lang="es-ES" sz="2400" dirty="0">
                <a:solidFill>
                  <a:srgbClr val="92D050"/>
                </a:solidFill>
              </a:rPr>
              <a:t>cada día, será el holocausto continuo.</a:t>
            </a:r>
            <a:r>
              <a:rPr lang="es-ES" sz="2400" dirty="0">
                <a:solidFill>
                  <a:schemeClr val="bg1"/>
                </a:solidFill>
              </a:rPr>
              <a:t> </a:t>
            </a:r>
            <a:r>
              <a:rPr lang="es-ES" sz="2400" dirty="0">
                <a:solidFill>
                  <a:srgbClr val="FFFF00"/>
                </a:solidFill>
              </a:rPr>
              <a:t>Un cordero ofrecerás por la mañana, y el otro cordero ofrecerás a la caída de la tarde.</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76184" y="26370"/>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28:3, 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
        <p:nvSpPr>
          <p:cNvPr id="28" name="2 CuadroTexto">
            <a:extLst>
              <a:ext uri="{FF2B5EF4-FFF2-40B4-BE49-F238E27FC236}">
                <a16:creationId xmlns:a16="http://schemas.microsoft.com/office/drawing/2014/main" id="{CAA422D3-C367-4611-B793-67DA3F4D25F5}"/>
              </a:ext>
            </a:extLst>
          </p:cNvPr>
          <p:cNvSpPr txBox="1"/>
          <p:nvPr/>
        </p:nvSpPr>
        <p:spPr>
          <a:xfrm>
            <a:off x="0" y="5661248"/>
            <a:ext cx="9137618" cy="1180067"/>
          </a:xfrm>
          <a:prstGeom prst="rect">
            <a:avLst/>
          </a:prstGeom>
          <a:noFill/>
        </p:spPr>
        <p:txBody>
          <a:bodyPr wrap="square" rtlCol="0">
            <a:spAutoFit/>
          </a:bodyPr>
          <a:lstStyle/>
          <a:p>
            <a:pPr algn="ctr">
              <a:lnSpc>
                <a:spcPts val="2100"/>
              </a:lnSpc>
            </a:pPr>
            <a:r>
              <a:rPr lang="es-ES" sz="2300" dirty="0">
                <a:solidFill>
                  <a:srgbClr val="FFFF00"/>
                </a:solidFill>
              </a:rPr>
              <a:t>Y esto tendréis por estatuto perpetuo: </a:t>
            </a:r>
            <a:r>
              <a:rPr lang="es-ES" sz="2300" dirty="0">
                <a:solidFill>
                  <a:srgbClr val="00B0F0"/>
                </a:solidFill>
              </a:rPr>
              <a:t>En el mes séptimo, a los diez días del mes, afligiréis vuestras almas, y ninguna obra haréis, ni el natural ni el extranjero que mora entre vosotros. </a:t>
            </a:r>
            <a:r>
              <a:rPr lang="es-ES" sz="2300" dirty="0">
                <a:solidFill>
                  <a:schemeClr val="bg1"/>
                </a:solidFill>
              </a:rPr>
              <a:t>Porque en este día se hará expiación por vosotros, y seréis limpios de todos vuestros pecados delante de Jehová. </a:t>
            </a:r>
          </a:p>
        </p:txBody>
      </p:sp>
      <p:sp>
        <p:nvSpPr>
          <p:cNvPr id="49" name="1 CuadroTexto">
            <a:extLst>
              <a:ext uri="{FF2B5EF4-FFF2-40B4-BE49-F238E27FC236}">
                <a16:creationId xmlns:a16="http://schemas.microsoft.com/office/drawing/2014/main" id="{3A6DA0CE-BD34-46D4-B6DB-DC7D36653C86}"/>
              </a:ext>
            </a:extLst>
          </p:cNvPr>
          <p:cNvSpPr txBox="1"/>
          <p:nvPr/>
        </p:nvSpPr>
        <p:spPr>
          <a:xfrm>
            <a:off x="-48532" y="5203104"/>
            <a:ext cx="3235886"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800" b="1" dirty="0">
                <a:ln w="11430"/>
                <a:solidFill>
                  <a:schemeClr val="bg1"/>
                </a:solidFill>
                <a:effectLst>
                  <a:outerShdw blurRad="80000" dist="40000" dir="5040000" algn="tl">
                    <a:srgbClr val="000000">
                      <a:alpha val="30000"/>
                    </a:srgbClr>
                  </a:outerShdw>
                </a:effectLst>
                <a:latin typeface="Arial Rounded MT Bold" pitchFamily="34" charset="0"/>
              </a:rPr>
              <a:t>Levítico 16:29, 30</a:t>
            </a:r>
          </a:p>
        </p:txBody>
      </p:sp>
    </p:spTree>
    <p:extLst>
      <p:ext uri="{BB962C8B-B14F-4D97-AF65-F5344CB8AC3E}">
        <p14:creationId xmlns:p14="http://schemas.microsoft.com/office/powerpoint/2010/main" val="2087230930"/>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7455" y="562365"/>
            <a:ext cx="5162984" cy="1943289"/>
          </a:xfrm>
          <a:prstGeom prst="rect">
            <a:avLst/>
          </a:prstGeom>
          <a:noFill/>
        </p:spPr>
        <p:txBody>
          <a:bodyPr wrap="square" rtlCol="0">
            <a:spAutoFit/>
          </a:bodyPr>
          <a:lstStyle/>
          <a:p>
            <a:pPr algn="ctr">
              <a:lnSpc>
                <a:spcPts val="2400"/>
              </a:lnSpc>
            </a:pPr>
            <a:r>
              <a:rPr lang="es-ES" sz="2400" dirty="0">
                <a:solidFill>
                  <a:srgbClr val="FFFF00"/>
                </a:solidFill>
              </a:rPr>
              <a:t>Y les dirás: Esta es la ofrenda encendida que ofreceréis a Jehová: </a:t>
            </a:r>
            <a:r>
              <a:rPr lang="es-ES" sz="2400" dirty="0">
                <a:solidFill>
                  <a:srgbClr val="00B0F0"/>
                </a:solidFill>
              </a:rPr>
              <a:t>dos corderos sin tacha de un año,</a:t>
            </a:r>
            <a:r>
              <a:rPr lang="es-ES" sz="2400" dirty="0">
                <a:solidFill>
                  <a:schemeClr val="bg1"/>
                </a:solidFill>
              </a:rPr>
              <a:t> </a:t>
            </a:r>
            <a:r>
              <a:rPr lang="es-ES" sz="2400" dirty="0">
                <a:solidFill>
                  <a:srgbClr val="92D050"/>
                </a:solidFill>
              </a:rPr>
              <a:t>cada día, será el holocausto continuo.</a:t>
            </a:r>
            <a:r>
              <a:rPr lang="es-ES" sz="2400" dirty="0">
                <a:solidFill>
                  <a:schemeClr val="bg1"/>
                </a:solidFill>
              </a:rPr>
              <a:t> </a:t>
            </a:r>
            <a:r>
              <a:rPr lang="es-ES" sz="2400" dirty="0">
                <a:solidFill>
                  <a:srgbClr val="FFFF00"/>
                </a:solidFill>
              </a:rPr>
              <a:t>Un cordero ofrecerás por la mañana, y el otro cordero ofrecerás a la caída de la tarde.</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76184" y="26370"/>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28:3, 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
        <p:nvSpPr>
          <p:cNvPr id="28" name="2 CuadroTexto">
            <a:extLst>
              <a:ext uri="{FF2B5EF4-FFF2-40B4-BE49-F238E27FC236}">
                <a16:creationId xmlns:a16="http://schemas.microsoft.com/office/drawing/2014/main" id="{CAA422D3-C367-4611-B793-67DA3F4D25F5}"/>
              </a:ext>
            </a:extLst>
          </p:cNvPr>
          <p:cNvSpPr txBox="1"/>
          <p:nvPr/>
        </p:nvSpPr>
        <p:spPr>
          <a:xfrm>
            <a:off x="0" y="5661248"/>
            <a:ext cx="9137618" cy="1180067"/>
          </a:xfrm>
          <a:prstGeom prst="rect">
            <a:avLst/>
          </a:prstGeom>
          <a:noFill/>
        </p:spPr>
        <p:txBody>
          <a:bodyPr wrap="square" rtlCol="0">
            <a:spAutoFit/>
          </a:bodyPr>
          <a:lstStyle/>
          <a:p>
            <a:pPr algn="ctr">
              <a:lnSpc>
                <a:spcPts val="2100"/>
              </a:lnSpc>
            </a:pPr>
            <a:r>
              <a:rPr lang="es-ES" sz="2300" dirty="0">
                <a:solidFill>
                  <a:srgbClr val="FFFF00"/>
                </a:solidFill>
              </a:rPr>
              <a:t>Y esto tendréis por estatuto perpetuo: </a:t>
            </a:r>
            <a:r>
              <a:rPr lang="es-ES" sz="2300" dirty="0">
                <a:solidFill>
                  <a:srgbClr val="00B0F0"/>
                </a:solidFill>
              </a:rPr>
              <a:t>En el mes séptimo, a los diez días del mes, afligiréis vuestras almas, y ninguna obra haréis, ni el natural ni el extranjero que mora entre vosotros. </a:t>
            </a:r>
            <a:r>
              <a:rPr lang="es-ES" sz="2300" dirty="0">
                <a:solidFill>
                  <a:srgbClr val="FFFF00"/>
                </a:solidFill>
              </a:rPr>
              <a:t>Porque en este día se hará expiación por vosotros, y seréis limpios de todos vuestros pecados delante de Jehová. </a:t>
            </a:r>
          </a:p>
        </p:txBody>
      </p:sp>
      <p:sp>
        <p:nvSpPr>
          <p:cNvPr id="49" name="1 CuadroTexto">
            <a:extLst>
              <a:ext uri="{FF2B5EF4-FFF2-40B4-BE49-F238E27FC236}">
                <a16:creationId xmlns:a16="http://schemas.microsoft.com/office/drawing/2014/main" id="{3A6DA0CE-BD34-46D4-B6DB-DC7D36653C86}"/>
              </a:ext>
            </a:extLst>
          </p:cNvPr>
          <p:cNvSpPr txBox="1"/>
          <p:nvPr/>
        </p:nvSpPr>
        <p:spPr>
          <a:xfrm>
            <a:off x="-48532" y="5203104"/>
            <a:ext cx="3235886"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800" b="1" dirty="0">
                <a:ln w="11430"/>
                <a:solidFill>
                  <a:schemeClr val="bg1"/>
                </a:solidFill>
                <a:effectLst>
                  <a:outerShdw blurRad="80000" dist="40000" dir="5040000" algn="tl">
                    <a:srgbClr val="000000">
                      <a:alpha val="30000"/>
                    </a:srgbClr>
                  </a:outerShdw>
                </a:effectLst>
                <a:latin typeface="Arial Rounded MT Bold" pitchFamily="34" charset="0"/>
              </a:rPr>
              <a:t>Levítico 16:29, 30</a:t>
            </a:r>
          </a:p>
        </p:txBody>
      </p:sp>
    </p:spTree>
    <p:extLst>
      <p:ext uri="{BB962C8B-B14F-4D97-AF65-F5344CB8AC3E}">
        <p14:creationId xmlns:p14="http://schemas.microsoft.com/office/powerpoint/2010/main" val="3317263116"/>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1841" y="562365"/>
            <a:ext cx="5168598" cy="2558842"/>
          </a:xfrm>
          <a:prstGeom prst="rect">
            <a:avLst/>
          </a:prstGeom>
          <a:noFill/>
        </p:spPr>
        <p:txBody>
          <a:bodyPr wrap="square" rtlCol="0">
            <a:spAutoFit/>
          </a:bodyPr>
          <a:lstStyle/>
          <a:p>
            <a:pPr algn="ctr">
              <a:lnSpc>
                <a:spcPts val="2400"/>
              </a:lnSpc>
            </a:pPr>
            <a:r>
              <a:rPr lang="es-ES" sz="2400" dirty="0">
                <a:solidFill>
                  <a:schemeClr val="bg1"/>
                </a:solidFill>
              </a:rPr>
              <a:t>Fue, pues, necesario que las figuras de las cosas celestiales fuesen purificadas así; pero las cosas celestiales mismas, con mejores sacrificios que estos. Porque no entró Cristo en el santuario hecho de mano, figura del verdadero, sino en el cielo mismo para presentarse ahora por nosotros ante Dios.</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10431" y="26370"/>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9:23, 24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
        <p:nvSpPr>
          <p:cNvPr id="28" name="2 CuadroTexto">
            <a:extLst>
              <a:ext uri="{FF2B5EF4-FFF2-40B4-BE49-F238E27FC236}">
                <a16:creationId xmlns:a16="http://schemas.microsoft.com/office/drawing/2014/main" id="{CAA422D3-C367-4611-B793-67DA3F4D25F5}"/>
              </a:ext>
            </a:extLst>
          </p:cNvPr>
          <p:cNvSpPr txBox="1"/>
          <p:nvPr/>
        </p:nvSpPr>
        <p:spPr>
          <a:xfrm>
            <a:off x="0" y="5661248"/>
            <a:ext cx="9137618" cy="1180067"/>
          </a:xfrm>
          <a:prstGeom prst="rect">
            <a:avLst/>
          </a:prstGeom>
          <a:noFill/>
        </p:spPr>
        <p:txBody>
          <a:bodyPr wrap="square" rtlCol="0">
            <a:spAutoFit/>
          </a:bodyPr>
          <a:lstStyle/>
          <a:p>
            <a:pPr algn="ctr">
              <a:lnSpc>
                <a:spcPts val="2100"/>
              </a:lnSpc>
            </a:pPr>
            <a:r>
              <a:rPr lang="es-ES" sz="2300" dirty="0">
                <a:solidFill>
                  <a:srgbClr val="FFFF00"/>
                </a:solidFill>
              </a:rPr>
              <a:t>Y esto tendréis por estatuto perpetuo: </a:t>
            </a:r>
            <a:r>
              <a:rPr lang="es-ES" sz="2300" dirty="0">
                <a:solidFill>
                  <a:srgbClr val="00B0F0"/>
                </a:solidFill>
              </a:rPr>
              <a:t>En el mes séptimo, a los diez días del mes, afligiréis vuestras almas, y ninguna obra haréis, ni el natural ni el extranjero que mora entre vosotros. </a:t>
            </a:r>
            <a:r>
              <a:rPr lang="es-ES" sz="2300" dirty="0">
                <a:solidFill>
                  <a:srgbClr val="FFFF00"/>
                </a:solidFill>
              </a:rPr>
              <a:t>Porque en este día se hará expiación por vosotros, y seréis limpios de todos vuestros pecados delante de Jehová. </a:t>
            </a:r>
          </a:p>
        </p:txBody>
      </p:sp>
      <p:sp>
        <p:nvSpPr>
          <p:cNvPr id="49" name="1 CuadroTexto">
            <a:extLst>
              <a:ext uri="{FF2B5EF4-FFF2-40B4-BE49-F238E27FC236}">
                <a16:creationId xmlns:a16="http://schemas.microsoft.com/office/drawing/2014/main" id="{3A6DA0CE-BD34-46D4-B6DB-DC7D36653C86}"/>
              </a:ext>
            </a:extLst>
          </p:cNvPr>
          <p:cNvSpPr txBox="1"/>
          <p:nvPr/>
        </p:nvSpPr>
        <p:spPr>
          <a:xfrm>
            <a:off x="-48532" y="5203104"/>
            <a:ext cx="3235886"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800" b="1" dirty="0">
                <a:ln w="11430"/>
                <a:solidFill>
                  <a:schemeClr val="bg1"/>
                </a:solidFill>
                <a:effectLst>
                  <a:outerShdw blurRad="80000" dist="40000" dir="5040000" algn="tl">
                    <a:srgbClr val="000000">
                      <a:alpha val="30000"/>
                    </a:srgbClr>
                  </a:outerShdw>
                </a:effectLst>
                <a:latin typeface="Arial Rounded MT Bold" pitchFamily="34" charset="0"/>
              </a:rPr>
              <a:t>Levítico 16:29, 30</a:t>
            </a:r>
          </a:p>
        </p:txBody>
      </p:sp>
    </p:spTree>
    <p:extLst>
      <p:ext uri="{BB962C8B-B14F-4D97-AF65-F5344CB8AC3E}">
        <p14:creationId xmlns:p14="http://schemas.microsoft.com/office/powerpoint/2010/main" val="11912245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1841" y="562365"/>
            <a:ext cx="5168598" cy="2558842"/>
          </a:xfrm>
          <a:prstGeom prst="rect">
            <a:avLst/>
          </a:prstGeom>
          <a:noFill/>
        </p:spPr>
        <p:txBody>
          <a:bodyPr wrap="square" rtlCol="0">
            <a:spAutoFit/>
          </a:bodyPr>
          <a:lstStyle/>
          <a:p>
            <a:pPr algn="ctr">
              <a:lnSpc>
                <a:spcPts val="2400"/>
              </a:lnSpc>
            </a:pPr>
            <a:r>
              <a:rPr lang="es-ES" sz="2400" dirty="0">
                <a:solidFill>
                  <a:srgbClr val="FFFF00"/>
                </a:solidFill>
              </a:rPr>
              <a:t>Fue, pues, necesario que las figuras de las cosas celestiales </a:t>
            </a:r>
            <a:r>
              <a:rPr lang="es-ES" sz="2400" dirty="0">
                <a:solidFill>
                  <a:schemeClr val="bg1"/>
                </a:solidFill>
              </a:rPr>
              <a:t>fuesen purificadas así; pero las cosas celestiales mismas, con mejores sacrificios que estos. Porque no entró Cristo en el santuario hecho de mano, figura del verdadero, sino en el cielo mismo para presentarse ahora por nosotros ante Dios.</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10431" y="26370"/>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9:23, 24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
        <p:nvSpPr>
          <p:cNvPr id="28" name="2 CuadroTexto">
            <a:extLst>
              <a:ext uri="{FF2B5EF4-FFF2-40B4-BE49-F238E27FC236}">
                <a16:creationId xmlns:a16="http://schemas.microsoft.com/office/drawing/2014/main" id="{CAA422D3-C367-4611-B793-67DA3F4D25F5}"/>
              </a:ext>
            </a:extLst>
          </p:cNvPr>
          <p:cNvSpPr txBox="1"/>
          <p:nvPr/>
        </p:nvSpPr>
        <p:spPr>
          <a:xfrm>
            <a:off x="0" y="5661248"/>
            <a:ext cx="9137618" cy="1180067"/>
          </a:xfrm>
          <a:prstGeom prst="rect">
            <a:avLst/>
          </a:prstGeom>
          <a:noFill/>
        </p:spPr>
        <p:txBody>
          <a:bodyPr wrap="square" rtlCol="0">
            <a:spAutoFit/>
          </a:bodyPr>
          <a:lstStyle/>
          <a:p>
            <a:pPr algn="ctr">
              <a:lnSpc>
                <a:spcPts val="2100"/>
              </a:lnSpc>
            </a:pPr>
            <a:r>
              <a:rPr lang="es-ES" sz="2300" dirty="0">
                <a:solidFill>
                  <a:srgbClr val="FFFF00"/>
                </a:solidFill>
              </a:rPr>
              <a:t>Y esto tendréis por estatuto perpetuo: </a:t>
            </a:r>
            <a:r>
              <a:rPr lang="es-ES" sz="2300" dirty="0">
                <a:solidFill>
                  <a:srgbClr val="00B0F0"/>
                </a:solidFill>
              </a:rPr>
              <a:t>En el mes séptimo, a los diez días del mes, afligiréis vuestras almas, y ninguna obra haréis, ni el natural ni el extranjero que mora entre vosotros. </a:t>
            </a:r>
            <a:r>
              <a:rPr lang="es-ES" sz="2300" dirty="0">
                <a:solidFill>
                  <a:srgbClr val="FFFF00"/>
                </a:solidFill>
              </a:rPr>
              <a:t>Porque en este día se hará expiación por vosotros, y seréis limpios de todos vuestros pecados delante de Jehová. </a:t>
            </a:r>
          </a:p>
        </p:txBody>
      </p:sp>
      <p:sp>
        <p:nvSpPr>
          <p:cNvPr id="49" name="1 CuadroTexto">
            <a:extLst>
              <a:ext uri="{FF2B5EF4-FFF2-40B4-BE49-F238E27FC236}">
                <a16:creationId xmlns:a16="http://schemas.microsoft.com/office/drawing/2014/main" id="{3A6DA0CE-BD34-46D4-B6DB-DC7D36653C86}"/>
              </a:ext>
            </a:extLst>
          </p:cNvPr>
          <p:cNvSpPr txBox="1"/>
          <p:nvPr/>
        </p:nvSpPr>
        <p:spPr>
          <a:xfrm>
            <a:off x="-48532" y="5203104"/>
            <a:ext cx="3235886"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800" b="1" dirty="0">
                <a:ln w="11430"/>
                <a:solidFill>
                  <a:schemeClr val="bg1"/>
                </a:solidFill>
                <a:effectLst>
                  <a:outerShdw blurRad="80000" dist="40000" dir="5040000" algn="tl">
                    <a:srgbClr val="000000">
                      <a:alpha val="30000"/>
                    </a:srgbClr>
                  </a:outerShdw>
                </a:effectLst>
                <a:latin typeface="Arial Rounded MT Bold" pitchFamily="34" charset="0"/>
              </a:rPr>
              <a:t>Levítico 16:29, 30</a:t>
            </a:r>
          </a:p>
        </p:txBody>
      </p:sp>
    </p:spTree>
    <p:extLst>
      <p:ext uri="{BB962C8B-B14F-4D97-AF65-F5344CB8AC3E}">
        <p14:creationId xmlns:p14="http://schemas.microsoft.com/office/powerpoint/2010/main" val="1204721846"/>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1841" y="562365"/>
            <a:ext cx="5168598" cy="2558842"/>
          </a:xfrm>
          <a:prstGeom prst="rect">
            <a:avLst/>
          </a:prstGeom>
          <a:noFill/>
        </p:spPr>
        <p:txBody>
          <a:bodyPr wrap="square" rtlCol="0">
            <a:spAutoFit/>
          </a:bodyPr>
          <a:lstStyle/>
          <a:p>
            <a:pPr algn="ctr">
              <a:lnSpc>
                <a:spcPts val="2400"/>
              </a:lnSpc>
            </a:pPr>
            <a:r>
              <a:rPr lang="es-ES" sz="2400" dirty="0">
                <a:solidFill>
                  <a:srgbClr val="FFFF00"/>
                </a:solidFill>
              </a:rPr>
              <a:t>Fue, pues, necesario que las figuras de las cosas celestiales </a:t>
            </a:r>
            <a:r>
              <a:rPr lang="es-ES" sz="2400" dirty="0">
                <a:solidFill>
                  <a:srgbClr val="00B0F0"/>
                </a:solidFill>
              </a:rPr>
              <a:t>fuesen purificadas así; </a:t>
            </a:r>
            <a:r>
              <a:rPr lang="es-ES" sz="2400" dirty="0">
                <a:solidFill>
                  <a:schemeClr val="bg1"/>
                </a:solidFill>
              </a:rPr>
              <a:t>pero las cosas celestiales mismas, con mejores sacrificios que estos. Porque no entró Cristo en el santuario hecho de mano, figura del verdadero, sino en el cielo mismo para presentarse ahora por nosotros ante Dios.</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10431" y="26370"/>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9:23, 24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
        <p:nvSpPr>
          <p:cNvPr id="28" name="2 CuadroTexto">
            <a:extLst>
              <a:ext uri="{FF2B5EF4-FFF2-40B4-BE49-F238E27FC236}">
                <a16:creationId xmlns:a16="http://schemas.microsoft.com/office/drawing/2014/main" id="{CAA422D3-C367-4611-B793-67DA3F4D25F5}"/>
              </a:ext>
            </a:extLst>
          </p:cNvPr>
          <p:cNvSpPr txBox="1"/>
          <p:nvPr/>
        </p:nvSpPr>
        <p:spPr>
          <a:xfrm>
            <a:off x="0" y="5661248"/>
            <a:ext cx="9137618" cy="1180067"/>
          </a:xfrm>
          <a:prstGeom prst="rect">
            <a:avLst/>
          </a:prstGeom>
          <a:noFill/>
        </p:spPr>
        <p:txBody>
          <a:bodyPr wrap="square" rtlCol="0">
            <a:spAutoFit/>
          </a:bodyPr>
          <a:lstStyle/>
          <a:p>
            <a:pPr algn="ctr">
              <a:lnSpc>
                <a:spcPts val="2100"/>
              </a:lnSpc>
            </a:pPr>
            <a:r>
              <a:rPr lang="es-ES" sz="2300" dirty="0">
                <a:solidFill>
                  <a:srgbClr val="FFFF00"/>
                </a:solidFill>
              </a:rPr>
              <a:t>Y esto tendréis por estatuto perpetuo: </a:t>
            </a:r>
            <a:r>
              <a:rPr lang="es-ES" sz="2300" dirty="0">
                <a:solidFill>
                  <a:srgbClr val="00B0F0"/>
                </a:solidFill>
              </a:rPr>
              <a:t>En el mes séptimo, a los diez días del mes, afligiréis vuestras almas, y ninguna obra haréis, ni el natural ni el extranjero que mora entre vosotros. </a:t>
            </a:r>
            <a:r>
              <a:rPr lang="es-ES" sz="2300" dirty="0">
                <a:solidFill>
                  <a:srgbClr val="FFFF00"/>
                </a:solidFill>
              </a:rPr>
              <a:t>Porque en este día se hará expiación por vosotros, y seréis limpios de todos vuestros pecados delante de Jehová. </a:t>
            </a:r>
          </a:p>
        </p:txBody>
      </p:sp>
      <p:sp>
        <p:nvSpPr>
          <p:cNvPr id="49" name="1 CuadroTexto">
            <a:extLst>
              <a:ext uri="{FF2B5EF4-FFF2-40B4-BE49-F238E27FC236}">
                <a16:creationId xmlns:a16="http://schemas.microsoft.com/office/drawing/2014/main" id="{3A6DA0CE-BD34-46D4-B6DB-DC7D36653C86}"/>
              </a:ext>
            </a:extLst>
          </p:cNvPr>
          <p:cNvSpPr txBox="1"/>
          <p:nvPr/>
        </p:nvSpPr>
        <p:spPr>
          <a:xfrm>
            <a:off x="-48532" y="5203104"/>
            <a:ext cx="3235886"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800" b="1" dirty="0">
                <a:ln w="11430"/>
                <a:solidFill>
                  <a:schemeClr val="bg1"/>
                </a:solidFill>
                <a:effectLst>
                  <a:outerShdw blurRad="80000" dist="40000" dir="5040000" algn="tl">
                    <a:srgbClr val="000000">
                      <a:alpha val="30000"/>
                    </a:srgbClr>
                  </a:outerShdw>
                </a:effectLst>
                <a:latin typeface="Arial Rounded MT Bold" pitchFamily="34" charset="0"/>
              </a:rPr>
              <a:t>Levítico 16:29, 30</a:t>
            </a:r>
          </a:p>
        </p:txBody>
      </p:sp>
    </p:spTree>
    <p:extLst>
      <p:ext uri="{BB962C8B-B14F-4D97-AF65-F5344CB8AC3E}">
        <p14:creationId xmlns:p14="http://schemas.microsoft.com/office/powerpoint/2010/main" val="2888193811"/>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1841" y="562365"/>
            <a:ext cx="5168598" cy="2558842"/>
          </a:xfrm>
          <a:prstGeom prst="rect">
            <a:avLst/>
          </a:prstGeom>
          <a:noFill/>
        </p:spPr>
        <p:txBody>
          <a:bodyPr wrap="square" rtlCol="0">
            <a:spAutoFit/>
          </a:bodyPr>
          <a:lstStyle/>
          <a:p>
            <a:pPr algn="ctr">
              <a:lnSpc>
                <a:spcPts val="2400"/>
              </a:lnSpc>
            </a:pPr>
            <a:r>
              <a:rPr lang="es-ES" sz="2400" dirty="0">
                <a:solidFill>
                  <a:srgbClr val="FFFF00"/>
                </a:solidFill>
              </a:rPr>
              <a:t>Fue, pues, necesario que las figuras de las cosas celestiales </a:t>
            </a:r>
            <a:r>
              <a:rPr lang="es-ES" sz="2400" dirty="0">
                <a:solidFill>
                  <a:srgbClr val="00B0F0"/>
                </a:solidFill>
              </a:rPr>
              <a:t>fuesen purificadas así; </a:t>
            </a:r>
            <a:r>
              <a:rPr lang="es-ES" sz="2400" dirty="0">
                <a:solidFill>
                  <a:srgbClr val="92D050"/>
                </a:solidFill>
              </a:rPr>
              <a:t>pero las cosas celestiales mismas, con mejores sacrificios que estos. </a:t>
            </a:r>
            <a:r>
              <a:rPr lang="es-ES" sz="2400" dirty="0">
                <a:solidFill>
                  <a:schemeClr val="bg1"/>
                </a:solidFill>
              </a:rPr>
              <a:t>Porque no entró Cristo en el santuario hecho de mano, figura del verdadero, sino en el cielo mismo para presentarse ahora por nosotros ante Dios.</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10431" y="26370"/>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9:23, 24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
        <p:nvSpPr>
          <p:cNvPr id="28" name="2 CuadroTexto">
            <a:extLst>
              <a:ext uri="{FF2B5EF4-FFF2-40B4-BE49-F238E27FC236}">
                <a16:creationId xmlns:a16="http://schemas.microsoft.com/office/drawing/2014/main" id="{CAA422D3-C367-4611-B793-67DA3F4D25F5}"/>
              </a:ext>
            </a:extLst>
          </p:cNvPr>
          <p:cNvSpPr txBox="1"/>
          <p:nvPr/>
        </p:nvSpPr>
        <p:spPr>
          <a:xfrm>
            <a:off x="0" y="5661248"/>
            <a:ext cx="9137618" cy="1180067"/>
          </a:xfrm>
          <a:prstGeom prst="rect">
            <a:avLst/>
          </a:prstGeom>
          <a:noFill/>
        </p:spPr>
        <p:txBody>
          <a:bodyPr wrap="square" rtlCol="0">
            <a:spAutoFit/>
          </a:bodyPr>
          <a:lstStyle/>
          <a:p>
            <a:pPr algn="ctr">
              <a:lnSpc>
                <a:spcPts val="2100"/>
              </a:lnSpc>
            </a:pPr>
            <a:r>
              <a:rPr lang="es-ES" sz="2300" dirty="0">
                <a:solidFill>
                  <a:srgbClr val="FFFF00"/>
                </a:solidFill>
              </a:rPr>
              <a:t>Y esto tendréis por estatuto perpetuo: </a:t>
            </a:r>
            <a:r>
              <a:rPr lang="es-ES" sz="2300" dirty="0">
                <a:solidFill>
                  <a:srgbClr val="00B0F0"/>
                </a:solidFill>
              </a:rPr>
              <a:t>En el mes séptimo, a los diez días del mes, afligiréis vuestras almas, y ninguna obra haréis, ni el natural ni el extranjero que mora entre vosotros. </a:t>
            </a:r>
            <a:r>
              <a:rPr lang="es-ES" sz="2300" dirty="0">
                <a:solidFill>
                  <a:srgbClr val="FFFF00"/>
                </a:solidFill>
              </a:rPr>
              <a:t>Porque en este día se hará expiación por vosotros, y seréis limpios de todos vuestros pecados delante de Jehová. </a:t>
            </a:r>
          </a:p>
        </p:txBody>
      </p:sp>
      <p:sp>
        <p:nvSpPr>
          <p:cNvPr id="49" name="1 CuadroTexto">
            <a:extLst>
              <a:ext uri="{FF2B5EF4-FFF2-40B4-BE49-F238E27FC236}">
                <a16:creationId xmlns:a16="http://schemas.microsoft.com/office/drawing/2014/main" id="{3A6DA0CE-BD34-46D4-B6DB-DC7D36653C86}"/>
              </a:ext>
            </a:extLst>
          </p:cNvPr>
          <p:cNvSpPr txBox="1"/>
          <p:nvPr/>
        </p:nvSpPr>
        <p:spPr>
          <a:xfrm>
            <a:off x="-48532" y="5203104"/>
            <a:ext cx="3235886"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800" b="1" dirty="0">
                <a:ln w="11430"/>
                <a:solidFill>
                  <a:schemeClr val="bg1"/>
                </a:solidFill>
                <a:effectLst>
                  <a:outerShdw blurRad="80000" dist="40000" dir="5040000" algn="tl">
                    <a:srgbClr val="000000">
                      <a:alpha val="30000"/>
                    </a:srgbClr>
                  </a:outerShdw>
                </a:effectLst>
                <a:latin typeface="Arial Rounded MT Bold" pitchFamily="34" charset="0"/>
              </a:rPr>
              <a:t>Levítico 16:29, 30</a:t>
            </a:r>
          </a:p>
        </p:txBody>
      </p:sp>
    </p:spTree>
    <p:extLst>
      <p:ext uri="{BB962C8B-B14F-4D97-AF65-F5344CB8AC3E}">
        <p14:creationId xmlns:p14="http://schemas.microsoft.com/office/powerpoint/2010/main" val="1716059450"/>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1841" y="562365"/>
            <a:ext cx="5168598" cy="2558842"/>
          </a:xfrm>
          <a:prstGeom prst="rect">
            <a:avLst/>
          </a:prstGeom>
          <a:noFill/>
        </p:spPr>
        <p:txBody>
          <a:bodyPr wrap="square" rtlCol="0">
            <a:spAutoFit/>
          </a:bodyPr>
          <a:lstStyle/>
          <a:p>
            <a:pPr algn="ctr">
              <a:lnSpc>
                <a:spcPts val="2400"/>
              </a:lnSpc>
            </a:pPr>
            <a:r>
              <a:rPr lang="es-ES" sz="2400" dirty="0">
                <a:solidFill>
                  <a:srgbClr val="FFFF00"/>
                </a:solidFill>
              </a:rPr>
              <a:t>Fue, pues, necesario que las figuras de las cosas celestiales </a:t>
            </a:r>
            <a:r>
              <a:rPr lang="es-ES" sz="2400" dirty="0">
                <a:solidFill>
                  <a:srgbClr val="00B0F0"/>
                </a:solidFill>
              </a:rPr>
              <a:t>fuesen purificadas así; </a:t>
            </a:r>
            <a:r>
              <a:rPr lang="es-ES" sz="2400" dirty="0">
                <a:solidFill>
                  <a:srgbClr val="92D050"/>
                </a:solidFill>
              </a:rPr>
              <a:t>pero las cosas celestiales mismas, con mejores sacrificios que estos. </a:t>
            </a:r>
            <a:r>
              <a:rPr lang="es-ES" sz="2400" dirty="0">
                <a:solidFill>
                  <a:srgbClr val="FFFF00"/>
                </a:solidFill>
              </a:rPr>
              <a:t>Porque no entró Cristo en el santuario hecho de mano, figura del verdadero, </a:t>
            </a:r>
            <a:r>
              <a:rPr lang="es-ES" sz="2400" dirty="0">
                <a:solidFill>
                  <a:schemeClr val="bg1"/>
                </a:solidFill>
              </a:rPr>
              <a:t>sino en el cielo mismo para presentarse ahora por nosotros ante Dios.</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10431" y="26370"/>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9:23, 24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
        <p:nvSpPr>
          <p:cNvPr id="28" name="2 CuadroTexto">
            <a:extLst>
              <a:ext uri="{FF2B5EF4-FFF2-40B4-BE49-F238E27FC236}">
                <a16:creationId xmlns:a16="http://schemas.microsoft.com/office/drawing/2014/main" id="{CAA422D3-C367-4611-B793-67DA3F4D25F5}"/>
              </a:ext>
            </a:extLst>
          </p:cNvPr>
          <p:cNvSpPr txBox="1"/>
          <p:nvPr/>
        </p:nvSpPr>
        <p:spPr>
          <a:xfrm>
            <a:off x="0" y="5661248"/>
            <a:ext cx="9137618" cy="1180067"/>
          </a:xfrm>
          <a:prstGeom prst="rect">
            <a:avLst/>
          </a:prstGeom>
          <a:noFill/>
        </p:spPr>
        <p:txBody>
          <a:bodyPr wrap="square" rtlCol="0">
            <a:spAutoFit/>
          </a:bodyPr>
          <a:lstStyle/>
          <a:p>
            <a:pPr algn="ctr">
              <a:lnSpc>
                <a:spcPts val="2100"/>
              </a:lnSpc>
            </a:pPr>
            <a:r>
              <a:rPr lang="es-ES" sz="2300" dirty="0">
                <a:solidFill>
                  <a:srgbClr val="FFFF00"/>
                </a:solidFill>
              </a:rPr>
              <a:t>Y esto tendréis por estatuto perpetuo: </a:t>
            </a:r>
            <a:r>
              <a:rPr lang="es-ES" sz="2300" dirty="0">
                <a:solidFill>
                  <a:srgbClr val="00B0F0"/>
                </a:solidFill>
              </a:rPr>
              <a:t>En el mes séptimo, a los diez días del mes, afligiréis vuestras almas, y ninguna obra haréis, ni el natural ni el extranjero que mora entre vosotros. </a:t>
            </a:r>
            <a:r>
              <a:rPr lang="es-ES" sz="2300" dirty="0">
                <a:solidFill>
                  <a:srgbClr val="FFFF00"/>
                </a:solidFill>
              </a:rPr>
              <a:t>Porque en este día se hará expiación por vosotros, y seréis limpios de todos vuestros pecados delante de Jehová. </a:t>
            </a:r>
          </a:p>
        </p:txBody>
      </p:sp>
      <p:sp>
        <p:nvSpPr>
          <p:cNvPr id="49" name="1 CuadroTexto">
            <a:extLst>
              <a:ext uri="{FF2B5EF4-FFF2-40B4-BE49-F238E27FC236}">
                <a16:creationId xmlns:a16="http://schemas.microsoft.com/office/drawing/2014/main" id="{3A6DA0CE-BD34-46D4-B6DB-DC7D36653C86}"/>
              </a:ext>
            </a:extLst>
          </p:cNvPr>
          <p:cNvSpPr txBox="1"/>
          <p:nvPr/>
        </p:nvSpPr>
        <p:spPr>
          <a:xfrm>
            <a:off x="-48532" y="5203104"/>
            <a:ext cx="3235886"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800" b="1" dirty="0">
                <a:ln w="11430"/>
                <a:solidFill>
                  <a:schemeClr val="bg1"/>
                </a:solidFill>
                <a:effectLst>
                  <a:outerShdw blurRad="80000" dist="40000" dir="5040000" algn="tl">
                    <a:srgbClr val="000000">
                      <a:alpha val="30000"/>
                    </a:srgbClr>
                  </a:outerShdw>
                </a:effectLst>
                <a:latin typeface="Arial Rounded MT Bold" pitchFamily="34" charset="0"/>
              </a:rPr>
              <a:t>Levítico 16:29, 30</a:t>
            </a:r>
          </a:p>
        </p:txBody>
      </p:sp>
    </p:spTree>
    <p:extLst>
      <p:ext uri="{BB962C8B-B14F-4D97-AF65-F5344CB8AC3E}">
        <p14:creationId xmlns:p14="http://schemas.microsoft.com/office/powerpoint/2010/main" val="784985500"/>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1841" y="562365"/>
            <a:ext cx="5168598" cy="2558842"/>
          </a:xfrm>
          <a:prstGeom prst="rect">
            <a:avLst/>
          </a:prstGeom>
          <a:noFill/>
        </p:spPr>
        <p:txBody>
          <a:bodyPr wrap="square" rtlCol="0">
            <a:spAutoFit/>
          </a:bodyPr>
          <a:lstStyle/>
          <a:p>
            <a:pPr algn="ctr">
              <a:lnSpc>
                <a:spcPts val="2400"/>
              </a:lnSpc>
            </a:pPr>
            <a:r>
              <a:rPr lang="es-ES" sz="2400" dirty="0">
                <a:solidFill>
                  <a:srgbClr val="FFFF00"/>
                </a:solidFill>
              </a:rPr>
              <a:t>Fue, pues, necesario que las figuras de las cosas celestiales </a:t>
            </a:r>
            <a:r>
              <a:rPr lang="es-ES" sz="2400" dirty="0">
                <a:solidFill>
                  <a:srgbClr val="00B0F0"/>
                </a:solidFill>
              </a:rPr>
              <a:t>fuesen purificadas así; </a:t>
            </a:r>
            <a:r>
              <a:rPr lang="es-ES" sz="2400" dirty="0">
                <a:solidFill>
                  <a:srgbClr val="92D050"/>
                </a:solidFill>
              </a:rPr>
              <a:t>pero las cosas celestiales mismas, con mejores sacrificios que estos. </a:t>
            </a:r>
            <a:r>
              <a:rPr lang="es-ES" sz="2400" dirty="0">
                <a:solidFill>
                  <a:srgbClr val="FFFF00"/>
                </a:solidFill>
              </a:rPr>
              <a:t>Porque no entró Cristo en el santuario hecho de mano, figura del verdadero, </a:t>
            </a:r>
            <a:r>
              <a:rPr lang="es-ES" sz="2400" dirty="0">
                <a:solidFill>
                  <a:srgbClr val="00B0F0"/>
                </a:solidFill>
              </a:rPr>
              <a:t>sino en el cielo mismo para presentarse ahora por nosotros ante Dios.</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810431" y="26370"/>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9:23, 24</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
        <p:nvSpPr>
          <p:cNvPr id="28" name="2 CuadroTexto">
            <a:extLst>
              <a:ext uri="{FF2B5EF4-FFF2-40B4-BE49-F238E27FC236}">
                <a16:creationId xmlns:a16="http://schemas.microsoft.com/office/drawing/2014/main" id="{CAA422D3-C367-4611-B793-67DA3F4D25F5}"/>
              </a:ext>
            </a:extLst>
          </p:cNvPr>
          <p:cNvSpPr txBox="1"/>
          <p:nvPr/>
        </p:nvSpPr>
        <p:spPr>
          <a:xfrm>
            <a:off x="0" y="5661248"/>
            <a:ext cx="9137618" cy="1180067"/>
          </a:xfrm>
          <a:prstGeom prst="rect">
            <a:avLst/>
          </a:prstGeom>
          <a:noFill/>
        </p:spPr>
        <p:txBody>
          <a:bodyPr wrap="square" rtlCol="0">
            <a:spAutoFit/>
          </a:bodyPr>
          <a:lstStyle/>
          <a:p>
            <a:pPr algn="ctr">
              <a:lnSpc>
                <a:spcPts val="2100"/>
              </a:lnSpc>
            </a:pPr>
            <a:r>
              <a:rPr lang="es-ES" sz="2300" dirty="0">
                <a:solidFill>
                  <a:srgbClr val="FFFF00"/>
                </a:solidFill>
              </a:rPr>
              <a:t>Y esto tendréis por estatuto perpetuo: </a:t>
            </a:r>
            <a:r>
              <a:rPr lang="es-ES" sz="2300" dirty="0">
                <a:solidFill>
                  <a:srgbClr val="00B0F0"/>
                </a:solidFill>
              </a:rPr>
              <a:t>En el mes séptimo, a los diez días del mes, afligiréis vuestras almas, y ninguna obra haréis, ni el natural ni el extranjero que mora entre vosotros. </a:t>
            </a:r>
            <a:r>
              <a:rPr lang="es-ES" sz="2300" dirty="0">
                <a:solidFill>
                  <a:srgbClr val="FFFF00"/>
                </a:solidFill>
              </a:rPr>
              <a:t>Porque en este día se hará expiación por vosotros, y seréis limpios de todos vuestros pecados delante de Jehová. </a:t>
            </a:r>
          </a:p>
        </p:txBody>
      </p:sp>
      <p:sp>
        <p:nvSpPr>
          <p:cNvPr id="49" name="1 CuadroTexto">
            <a:extLst>
              <a:ext uri="{FF2B5EF4-FFF2-40B4-BE49-F238E27FC236}">
                <a16:creationId xmlns:a16="http://schemas.microsoft.com/office/drawing/2014/main" id="{3A6DA0CE-BD34-46D4-B6DB-DC7D36653C86}"/>
              </a:ext>
            </a:extLst>
          </p:cNvPr>
          <p:cNvSpPr txBox="1"/>
          <p:nvPr/>
        </p:nvSpPr>
        <p:spPr>
          <a:xfrm>
            <a:off x="-48532" y="5203104"/>
            <a:ext cx="3235886"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800" b="1" dirty="0">
                <a:ln w="11430"/>
                <a:solidFill>
                  <a:schemeClr val="bg1"/>
                </a:solidFill>
                <a:effectLst>
                  <a:outerShdw blurRad="80000" dist="40000" dir="5040000" algn="tl">
                    <a:srgbClr val="000000">
                      <a:alpha val="30000"/>
                    </a:srgbClr>
                  </a:outerShdw>
                </a:effectLst>
                <a:latin typeface="Arial Rounded MT Bold" pitchFamily="34" charset="0"/>
              </a:rPr>
              <a:t>Levítico 16:29, 30</a:t>
            </a:r>
          </a:p>
        </p:txBody>
      </p:sp>
    </p:spTree>
    <p:extLst>
      <p:ext uri="{BB962C8B-B14F-4D97-AF65-F5344CB8AC3E}">
        <p14:creationId xmlns:p14="http://schemas.microsoft.com/office/powerpoint/2010/main" val="3880715056"/>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51520" y="562365"/>
            <a:ext cx="4650887" cy="2251065"/>
          </a:xfrm>
          <a:prstGeom prst="rect">
            <a:avLst/>
          </a:prstGeom>
          <a:noFill/>
        </p:spPr>
        <p:txBody>
          <a:bodyPr wrap="square" rtlCol="0">
            <a:spAutoFit/>
          </a:bodyPr>
          <a:lstStyle/>
          <a:p>
            <a:pPr algn="ctr">
              <a:lnSpc>
                <a:spcPts val="2400"/>
              </a:lnSpc>
            </a:pPr>
            <a:r>
              <a:rPr lang="es-ES" sz="2400" dirty="0">
                <a:solidFill>
                  <a:schemeClr val="bg1"/>
                </a:solidFill>
              </a:rPr>
              <a:t>Entonces oí a un santo que hablaba; y otro de los santos preguntó a aquel que hablaba: ¿Hasta cuándo durará la visión del continuo sacrificio, y la prevaricación asoladora entregando el santuario y el ejército para ser pisoteados? </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1382929" y="2637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8:13</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1416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51520" y="562365"/>
            <a:ext cx="4650887" cy="2251065"/>
          </a:xfrm>
          <a:prstGeom prst="rect">
            <a:avLst/>
          </a:prstGeom>
          <a:noFill/>
        </p:spPr>
        <p:txBody>
          <a:bodyPr wrap="square" rtlCol="0">
            <a:spAutoFit/>
          </a:bodyPr>
          <a:lstStyle/>
          <a:p>
            <a:pPr algn="ctr">
              <a:lnSpc>
                <a:spcPts val="2400"/>
              </a:lnSpc>
            </a:pPr>
            <a:r>
              <a:rPr lang="es-ES" sz="2400" dirty="0">
                <a:solidFill>
                  <a:srgbClr val="FFFF00"/>
                </a:solidFill>
              </a:rPr>
              <a:t>Entonces oí a un santo que hablaba; y otro de los santos preguntó a aquel que hablaba:</a:t>
            </a:r>
            <a:r>
              <a:rPr lang="es-ES" sz="2400" dirty="0">
                <a:solidFill>
                  <a:schemeClr val="bg1"/>
                </a:solidFill>
              </a:rPr>
              <a:t> ¿Hasta cuándo durará la visión del continuo sacrificio, y la prevaricación asoladora entregando el santuario y el ejército para ser pisoteados? </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1382929" y="2637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8:13</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5480280"/>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41" name="TextBox 40">
            <a:extLst>
              <a:ext uri="{FF2B5EF4-FFF2-40B4-BE49-F238E27FC236}">
                <a16:creationId xmlns:a16="http://schemas.microsoft.com/office/drawing/2014/main" id="{0A7D6AC1-D193-4C10-87D5-AC5F51908419}"/>
              </a:ext>
            </a:extLst>
          </p:cNvPr>
          <p:cNvSpPr txBox="1"/>
          <p:nvPr/>
        </p:nvSpPr>
        <p:spPr>
          <a:xfrm>
            <a:off x="5291733" y="18780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Se hará pasar por Dios</a:t>
            </a:r>
          </a:p>
        </p:txBody>
      </p:sp>
      <p:sp>
        <p:nvSpPr>
          <p:cNvPr id="42" name="TextBox 41">
            <a:extLst>
              <a:ext uri="{FF2B5EF4-FFF2-40B4-BE49-F238E27FC236}">
                <a16:creationId xmlns:a16="http://schemas.microsoft.com/office/drawing/2014/main" id="{E89B0B26-A7D3-48C8-8B32-559F308300CA}"/>
              </a:ext>
            </a:extLst>
          </p:cNvPr>
          <p:cNvSpPr txBox="1"/>
          <p:nvPr/>
        </p:nvSpPr>
        <p:spPr>
          <a:xfrm>
            <a:off x="5294169" y="2930649"/>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Surge el cuerno pequeño</a:t>
            </a:r>
          </a:p>
        </p:txBody>
      </p:sp>
      <p:sp>
        <p:nvSpPr>
          <p:cNvPr id="43" name="TextBox 42">
            <a:extLst>
              <a:ext uri="{FF2B5EF4-FFF2-40B4-BE49-F238E27FC236}">
                <a16:creationId xmlns:a16="http://schemas.microsoft.com/office/drawing/2014/main" id="{72FBB2CB-252D-42CC-BE03-BC6BFBCEC63B}"/>
              </a:ext>
            </a:extLst>
          </p:cNvPr>
          <p:cNvSpPr txBox="1"/>
          <p:nvPr/>
        </p:nvSpPr>
        <p:spPr>
          <a:xfrm>
            <a:off x="5291733" y="2572365"/>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Es diferente de los otros reinos</a:t>
            </a:r>
          </a:p>
        </p:txBody>
      </p:sp>
      <p:sp>
        <p:nvSpPr>
          <p:cNvPr id="44" name="TextBox 43">
            <a:extLst>
              <a:ext uri="{FF2B5EF4-FFF2-40B4-BE49-F238E27FC236}">
                <a16:creationId xmlns:a16="http://schemas.microsoft.com/office/drawing/2014/main" id="{8DAE2CED-0C3E-4F14-A301-C19607F4AD3B}"/>
              </a:ext>
            </a:extLst>
          </p:cNvPr>
          <p:cNvSpPr txBox="1"/>
          <p:nvPr/>
        </p:nvSpPr>
        <p:spPr>
          <a:xfrm>
            <a:off x="5283295" y="2225229"/>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Destruirá a tres reinos</a:t>
            </a:r>
          </a:p>
        </p:txBody>
      </p:sp>
      <p:sp>
        <p:nvSpPr>
          <p:cNvPr id="45" name="TextBox 44">
            <a:extLst>
              <a:ext uri="{FF2B5EF4-FFF2-40B4-BE49-F238E27FC236}">
                <a16:creationId xmlns:a16="http://schemas.microsoft.com/office/drawing/2014/main" id="{B4B668C9-A338-4C1E-BED7-B3672448DAB9}"/>
              </a:ext>
            </a:extLst>
          </p:cNvPr>
          <p:cNvSpPr txBox="1"/>
          <p:nvPr/>
        </p:nvSpPr>
        <p:spPr>
          <a:xfrm>
            <a:off x="5283295" y="1519820"/>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Perseguirá a los hijos de Dios</a:t>
            </a:r>
          </a:p>
        </p:txBody>
      </p:sp>
      <p:sp>
        <p:nvSpPr>
          <p:cNvPr id="46" name="TextBox 45">
            <a:extLst>
              <a:ext uri="{FF2B5EF4-FFF2-40B4-BE49-F238E27FC236}">
                <a16:creationId xmlns:a16="http://schemas.microsoft.com/office/drawing/2014/main" id="{AA0BE0ED-0EEA-4357-8F27-1CE409F4C7D1}"/>
              </a:ext>
            </a:extLst>
          </p:cNvPr>
          <p:cNvSpPr txBox="1"/>
          <p:nvPr/>
        </p:nvSpPr>
        <p:spPr>
          <a:xfrm>
            <a:off x="5283295" y="1172656"/>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Cambiara la ley de Dios</a:t>
            </a:r>
          </a:p>
        </p:txBody>
      </p:sp>
      <p:sp>
        <p:nvSpPr>
          <p:cNvPr id="47" name="TextBox 46">
            <a:extLst>
              <a:ext uri="{FF2B5EF4-FFF2-40B4-BE49-F238E27FC236}">
                <a16:creationId xmlns:a16="http://schemas.microsoft.com/office/drawing/2014/main" id="{17828E3E-ECBD-4422-AB93-8FB5FFA91ED7}"/>
              </a:ext>
            </a:extLst>
          </p:cNvPr>
          <p:cNvSpPr txBox="1"/>
          <p:nvPr/>
        </p:nvSpPr>
        <p:spPr>
          <a:xfrm>
            <a:off x="5268780" y="836712"/>
            <a:ext cx="3827990" cy="335989"/>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Tendría su auge por 1260 años</a:t>
            </a:r>
          </a:p>
        </p:txBody>
      </p:sp>
      <p:sp>
        <p:nvSpPr>
          <p:cNvPr id="27" name="TextBox 26">
            <a:extLst>
              <a:ext uri="{FF2B5EF4-FFF2-40B4-BE49-F238E27FC236}">
                <a16:creationId xmlns:a16="http://schemas.microsoft.com/office/drawing/2014/main" id="{51FC108F-038E-4031-BF60-945B72F00231}"/>
              </a:ext>
            </a:extLst>
          </p:cNvPr>
          <p:cNvSpPr txBox="1"/>
          <p:nvPr/>
        </p:nvSpPr>
        <p:spPr>
          <a:xfrm>
            <a:off x="5268780" y="487688"/>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Desea suplir el papel de Jesús </a:t>
            </a:r>
          </a:p>
        </p:txBody>
      </p:sp>
      <p:sp>
        <p:nvSpPr>
          <p:cNvPr id="40" name="TextBox 39">
            <a:extLst>
              <a:ext uri="{FF2B5EF4-FFF2-40B4-BE49-F238E27FC236}">
                <a16:creationId xmlns:a16="http://schemas.microsoft.com/office/drawing/2014/main" id="{16B0E1A2-1443-477A-82BE-D42C412A7D6E}"/>
              </a:ext>
            </a:extLst>
          </p:cNvPr>
          <p:cNvSpPr txBox="1"/>
          <p:nvPr/>
        </p:nvSpPr>
        <p:spPr>
          <a:xfrm>
            <a:off x="5268780" y="150764"/>
            <a:ext cx="38279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Echa por tierra la verdad</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51520" y="562365"/>
            <a:ext cx="4650887" cy="2251065"/>
          </a:xfrm>
          <a:prstGeom prst="rect">
            <a:avLst/>
          </a:prstGeom>
          <a:noFill/>
        </p:spPr>
        <p:txBody>
          <a:bodyPr wrap="square" rtlCol="0">
            <a:spAutoFit/>
          </a:bodyPr>
          <a:lstStyle/>
          <a:p>
            <a:pPr algn="ctr">
              <a:lnSpc>
                <a:spcPts val="2400"/>
              </a:lnSpc>
            </a:pPr>
            <a:r>
              <a:rPr lang="es-ES" sz="2400" dirty="0">
                <a:solidFill>
                  <a:srgbClr val="FFFF00"/>
                </a:solidFill>
              </a:rPr>
              <a:t>Entonces oí a un santo que hablaba; y otro de los santos preguntó a aquel que hablaba:</a:t>
            </a:r>
            <a:r>
              <a:rPr lang="es-ES" sz="2400" dirty="0">
                <a:solidFill>
                  <a:schemeClr val="bg1"/>
                </a:solidFill>
              </a:rPr>
              <a:t> </a:t>
            </a:r>
            <a:r>
              <a:rPr lang="es-ES" sz="2400" dirty="0">
                <a:solidFill>
                  <a:srgbClr val="00B0F0"/>
                </a:solidFill>
              </a:rPr>
              <a:t>¿Hasta cuándo durará la visión del continuo sacrificio, y la prevaricación asoladora entregando el santuario y el ejército para ser pisoteados? </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1382929" y="2637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8:13</a:t>
            </a:r>
          </a:p>
        </p:txBody>
      </p:sp>
      <p:pic>
        <p:nvPicPr>
          <p:cNvPr id="48" name="Picture 4" descr="Slide5">
            <a:extLst>
              <a:ext uri="{FF2B5EF4-FFF2-40B4-BE49-F238E27FC236}">
                <a16:creationId xmlns:a16="http://schemas.microsoft.com/office/drawing/2014/main" id="{B7246AC2-7AC8-438F-BE96-1FE929F1B1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25" t="22708" r="11413" b="7111"/>
          <a:stretch/>
        </p:blipFill>
        <p:spPr bwMode="auto">
          <a:xfrm>
            <a:off x="5220295" y="110133"/>
            <a:ext cx="3872008" cy="319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470931"/>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251520" y="562365"/>
            <a:ext cx="4650887" cy="2251065"/>
          </a:xfrm>
          <a:prstGeom prst="rect">
            <a:avLst/>
          </a:prstGeom>
          <a:noFill/>
        </p:spPr>
        <p:txBody>
          <a:bodyPr wrap="square" rtlCol="0">
            <a:spAutoFit/>
          </a:bodyPr>
          <a:lstStyle/>
          <a:p>
            <a:pPr algn="ctr">
              <a:lnSpc>
                <a:spcPts val="2400"/>
              </a:lnSpc>
            </a:pPr>
            <a:r>
              <a:rPr lang="es-ES" sz="2400" dirty="0">
                <a:solidFill>
                  <a:srgbClr val="FFFF00"/>
                </a:solidFill>
              </a:rPr>
              <a:t>Entonces oí a un santo que hablaba; y otro de los santos preguntó a aquel que hablaba:</a:t>
            </a:r>
            <a:r>
              <a:rPr lang="es-ES" sz="2400" dirty="0">
                <a:solidFill>
                  <a:schemeClr val="bg1"/>
                </a:solidFill>
              </a:rPr>
              <a:t> </a:t>
            </a:r>
            <a:r>
              <a:rPr lang="es-ES" sz="2400" dirty="0">
                <a:solidFill>
                  <a:srgbClr val="00B0F0"/>
                </a:solidFill>
              </a:rPr>
              <a:t>¿Hasta cuándo durará la visión del continuo sacrificio, y la prevaricación asoladora entregando el santuario y el ejército para ser pisoteados? </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1382929" y="2637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8:13</a:t>
            </a:r>
          </a:p>
        </p:txBody>
      </p:sp>
      <p:sp>
        <p:nvSpPr>
          <p:cNvPr id="28" name="Text Box 19">
            <a:extLst>
              <a:ext uri="{FF2B5EF4-FFF2-40B4-BE49-F238E27FC236}">
                <a16:creationId xmlns:a16="http://schemas.microsoft.com/office/drawing/2014/main" id="{AD9C74A7-AED4-4436-92DA-385BE79090C2}"/>
              </a:ext>
            </a:extLst>
          </p:cNvPr>
          <p:cNvSpPr txBox="1">
            <a:spLocks noChangeArrowheads="1"/>
          </p:cNvSpPr>
          <p:nvPr/>
        </p:nvSpPr>
        <p:spPr bwMode="auto">
          <a:xfrm>
            <a:off x="5076056" y="132953"/>
            <a:ext cx="1872208" cy="646331"/>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49" name="Text Box 19">
            <a:extLst>
              <a:ext uri="{FF2B5EF4-FFF2-40B4-BE49-F238E27FC236}">
                <a16:creationId xmlns:a16="http://schemas.microsoft.com/office/drawing/2014/main" id="{6DF8C7D2-DF8E-48E9-A881-4340F3A57FE4}"/>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50" name="Picture 3" descr="npo000029">
            <a:extLst>
              <a:ext uri="{FF2B5EF4-FFF2-40B4-BE49-F238E27FC236}">
                <a16:creationId xmlns:a16="http://schemas.microsoft.com/office/drawing/2014/main" id="{812CAE45-350E-4BE8-9934-5881256C859D}"/>
              </a:ext>
            </a:extLst>
          </p:cNvPr>
          <p:cNvPicPr>
            <a:picLocks noChangeAspect="1" noChangeArrowheads="1"/>
          </p:cNvPicPr>
          <p:nvPr/>
        </p:nvPicPr>
        <p:blipFill>
          <a:blip r:embed="rId7"/>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51" name="Picture 2" descr="npo00002f">
            <a:extLst>
              <a:ext uri="{FF2B5EF4-FFF2-40B4-BE49-F238E27FC236}">
                <a16:creationId xmlns:a16="http://schemas.microsoft.com/office/drawing/2014/main" id="{DCB97BE0-931E-49D5-AC99-74572D1E6088}"/>
              </a:ext>
            </a:extLst>
          </p:cNvPr>
          <p:cNvPicPr>
            <a:picLocks noChangeAspect="1" noChangeArrowheads="1"/>
          </p:cNvPicPr>
          <p:nvPr/>
        </p:nvPicPr>
        <p:blipFill>
          <a:blip r:embed="rId8"/>
          <a:srcRect l="2025" t="12875" b="15736"/>
          <a:stretch>
            <a:fillRect/>
          </a:stretch>
        </p:blipFill>
        <p:spPr bwMode="auto">
          <a:xfrm>
            <a:off x="5292626" y="2565400"/>
            <a:ext cx="1511300" cy="792163"/>
          </a:xfrm>
          <a:prstGeom prst="rect">
            <a:avLst/>
          </a:prstGeom>
          <a:noFill/>
          <a:ln w="9525" algn="ctr">
            <a:noFill/>
            <a:miter lim="800000"/>
            <a:headEnd/>
            <a:tailEnd/>
          </a:ln>
          <a:effectLst/>
        </p:spPr>
      </p:pic>
      <p:sp>
        <p:nvSpPr>
          <p:cNvPr id="52" name="Text Box 31">
            <a:extLst>
              <a:ext uri="{FF2B5EF4-FFF2-40B4-BE49-F238E27FC236}">
                <a16:creationId xmlns:a16="http://schemas.microsoft.com/office/drawing/2014/main" id="{D3F2D828-E888-4DB5-A665-433F81E728F6}"/>
              </a:ext>
            </a:extLst>
          </p:cNvPr>
          <p:cNvSpPr txBox="1">
            <a:spLocks noChangeArrowheads="1"/>
          </p:cNvSpPr>
          <p:nvPr/>
        </p:nvSpPr>
        <p:spPr bwMode="auto">
          <a:xfrm>
            <a:off x="4859809" y="5478130"/>
            <a:ext cx="2376487" cy="759182"/>
          </a:xfrm>
          <a:prstGeom prst="rect">
            <a:avLst/>
          </a:prstGeom>
          <a:noFill/>
          <a:ln w="9525">
            <a:noFill/>
            <a:miter lim="800000"/>
            <a:headEnd/>
            <a:tailEnd/>
          </a:ln>
          <a:effectLst/>
        </p:spPr>
        <p:txBody>
          <a:bodyPr>
            <a:spAutoFit/>
          </a:bodyPr>
          <a:lstStyle/>
          <a:p>
            <a:pPr algn="ctr">
              <a:lnSpc>
                <a:spcPts val="2000"/>
              </a:lnSpc>
              <a:spcBef>
                <a:spcPct val="50000"/>
              </a:spcBef>
            </a:pPr>
            <a:r>
              <a:rPr lang="en-US" sz="2000" dirty="0" err="1">
                <a:solidFill>
                  <a:schemeClr val="bg1"/>
                </a:solidFill>
                <a:latin typeface="Arial Rounded MT Bold" pitchFamily="34" charset="0"/>
              </a:rPr>
              <a:t>Purificación</a:t>
            </a:r>
            <a:r>
              <a:rPr lang="en-US" sz="2000" dirty="0">
                <a:solidFill>
                  <a:schemeClr val="bg1"/>
                </a:solidFill>
                <a:latin typeface="Arial Rounded MT Bold" pitchFamily="34" charset="0"/>
              </a:rPr>
              <a:t> del</a:t>
            </a:r>
          </a:p>
          <a:p>
            <a:pPr algn="ctr">
              <a:lnSpc>
                <a:spcPts val="2000"/>
              </a:lnSpc>
              <a:spcBef>
                <a:spcPct val="50000"/>
              </a:spcBef>
            </a:pPr>
            <a:r>
              <a:rPr lang="en-US" sz="2000" dirty="0" err="1">
                <a:solidFill>
                  <a:schemeClr val="bg1"/>
                </a:solidFill>
                <a:latin typeface="Arial Rounded MT Bold" pitchFamily="34" charset="0"/>
              </a:rPr>
              <a:t>Santuario</a:t>
            </a:r>
            <a:endParaRPr lang="en-US" sz="2000" dirty="0">
              <a:solidFill>
                <a:schemeClr val="bg1"/>
              </a:solidFill>
              <a:latin typeface="Arial Rounded MT Bold" pitchFamily="34" charset="0"/>
            </a:endParaRPr>
          </a:p>
        </p:txBody>
      </p:sp>
      <p:sp>
        <p:nvSpPr>
          <p:cNvPr id="53" name="Text Box 22">
            <a:extLst>
              <a:ext uri="{FF2B5EF4-FFF2-40B4-BE49-F238E27FC236}">
                <a16:creationId xmlns:a16="http://schemas.microsoft.com/office/drawing/2014/main" id="{4682082A-A383-4C80-8B12-3797E785F8C8}"/>
              </a:ext>
            </a:extLst>
          </p:cNvPr>
          <p:cNvSpPr txBox="1">
            <a:spLocks noChangeArrowheads="1"/>
          </p:cNvSpPr>
          <p:nvPr/>
        </p:nvSpPr>
        <p:spPr bwMode="auto">
          <a:xfrm>
            <a:off x="2915246" y="5661025"/>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Juicio</a:t>
            </a:r>
            <a:endParaRPr lang="en-US" sz="2000" dirty="0">
              <a:solidFill>
                <a:schemeClr val="bg1"/>
              </a:solidFill>
              <a:latin typeface="Arial Rounded MT Bold" pitchFamily="34" charset="0"/>
            </a:endParaRPr>
          </a:p>
        </p:txBody>
      </p:sp>
      <p:pic>
        <p:nvPicPr>
          <p:cNvPr id="54" name="Picture 2" descr="npo000019">
            <a:extLst>
              <a:ext uri="{FF2B5EF4-FFF2-40B4-BE49-F238E27FC236}">
                <a16:creationId xmlns:a16="http://schemas.microsoft.com/office/drawing/2014/main" id="{F616AE12-14B3-4D7C-BADB-C21F7359462B}"/>
              </a:ext>
            </a:extLst>
          </p:cNvPr>
          <p:cNvPicPr>
            <a:picLocks noChangeAspect="1" noChangeArrowheads="1"/>
          </p:cNvPicPr>
          <p:nvPr/>
        </p:nvPicPr>
        <p:blipFill>
          <a:blip r:embed="rId9"/>
          <a:srcRect l="45277" t="15347" r="9045" b="21643"/>
          <a:stretch>
            <a:fillRect/>
          </a:stretch>
        </p:blipFill>
        <p:spPr bwMode="auto">
          <a:xfrm>
            <a:off x="1547664" y="5300663"/>
            <a:ext cx="1366837" cy="1081087"/>
          </a:xfrm>
          <a:prstGeom prst="rect">
            <a:avLst/>
          </a:prstGeom>
          <a:noFill/>
          <a:ln w="9525" algn="ctr">
            <a:noFill/>
            <a:miter lim="800000"/>
            <a:headEnd/>
            <a:tailEnd/>
          </a:ln>
          <a:effectLst/>
        </p:spPr>
      </p:pic>
    </p:spTree>
    <p:extLst>
      <p:ext uri="{BB962C8B-B14F-4D97-AF65-F5344CB8AC3E}">
        <p14:creationId xmlns:p14="http://schemas.microsoft.com/office/powerpoint/2010/main" val="5681116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barn(inVertical)">
                                      <p:cBhvr>
                                        <p:cTn id="12" dur="500"/>
                                        <p:tgtEl>
                                          <p:spTgt spid="53"/>
                                        </p:tgtEl>
                                      </p:cBhvr>
                                    </p:animEffect>
                                  </p:childTnLst>
                                </p:cTn>
                              </p:par>
                              <p:par>
                                <p:cTn id="13" presetID="16" presetClass="entr" presetSubtype="21"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barn(inVertical)">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0" y="562365"/>
            <a:ext cx="5003379" cy="1327736"/>
          </a:xfrm>
          <a:prstGeom prst="rect">
            <a:avLst/>
          </a:prstGeom>
          <a:noFill/>
        </p:spPr>
        <p:txBody>
          <a:bodyPr wrap="square" rtlCol="0">
            <a:spAutoFit/>
          </a:bodyPr>
          <a:lstStyle/>
          <a:p>
            <a:pPr algn="ctr">
              <a:lnSpc>
                <a:spcPts val="2400"/>
              </a:lnSpc>
            </a:pPr>
            <a:r>
              <a:rPr lang="es-ES" sz="2400" dirty="0">
                <a:solidFill>
                  <a:schemeClr val="bg1"/>
                </a:solidFill>
              </a:rPr>
              <a:t>La visión de las tardes y mañanas que se ha referido es verdadera; y tú guarda la visión, porque es para muchos días. </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1382929" y="2637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8:26</a:t>
            </a:r>
          </a:p>
        </p:txBody>
      </p:sp>
      <p:sp>
        <p:nvSpPr>
          <p:cNvPr id="28" name="Text Box 19">
            <a:extLst>
              <a:ext uri="{FF2B5EF4-FFF2-40B4-BE49-F238E27FC236}">
                <a16:creationId xmlns:a16="http://schemas.microsoft.com/office/drawing/2014/main" id="{AD9C74A7-AED4-4436-92DA-385BE79090C2}"/>
              </a:ext>
            </a:extLst>
          </p:cNvPr>
          <p:cNvSpPr txBox="1">
            <a:spLocks noChangeArrowheads="1"/>
          </p:cNvSpPr>
          <p:nvPr/>
        </p:nvSpPr>
        <p:spPr bwMode="auto">
          <a:xfrm>
            <a:off x="5076056" y="132953"/>
            <a:ext cx="1872208" cy="646331"/>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49" name="Text Box 19">
            <a:extLst>
              <a:ext uri="{FF2B5EF4-FFF2-40B4-BE49-F238E27FC236}">
                <a16:creationId xmlns:a16="http://schemas.microsoft.com/office/drawing/2014/main" id="{6DF8C7D2-DF8E-48E9-A881-4340F3A57FE4}"/>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50" name="Picture 3" descr="npo000029">
            <a:extLst>
              <a:ext uri="{FF2B5EF4-FFF2-40B4-BE49-F238E27FC236}">
                <a16:creationId xmlns:a16="http://schemas.microsoft.com/office/drawing/2014/main" id="{812CAE45-350E-4BE8-9934-5881256C859D}"/>
              </a:ext>
            </a:extLst>
          </p:cNvPr>
          <p:cNvPicPr>
            <a:picLocks noChangeAspect="1" noChangeArrowheads="1"/>
          </p:cNvPicPr>
          <p:nvPr/>
        </p:nvPicPr>
        <p:blipFill>
          <a:blip r:embed="rId7"/>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51" name="Picture 2" descr="npo00002f">
            <a:extLst>
              <a:ext uri="{FF2B5EF4-FFF2-40B4-BE49-F238E27FC236}">
                <a16:creationId xmlns:a16="http://schemas.microsoft.com/office/drawing/2014/main" id="{DCB97BE0-931E-49D5-AC99-74572D1E6088}"/>
              </a:ext>
            </a:extLst>
          </p:cNvPr>
          <p:cNvPicPr>
            <a:picLocks noChangeAspect="1" noChangeArrowheads="1"/>
          </p:cNvPicPr>
          <p:nvPr/>
        </p:nvPicPr>
        <p:blipFill>
          <a:blip r:embed="rId8"/>
          <a:srcRect l="2025" t="12875" b="15736"/>
          <a:stretch>
            <a:fillRect/>
          </a:stretch>
        </p:blipFill>
        <p:spPr bwMode="auto">
          <a:xfrm>
            <a:off x="5292626" y="2565400"/>
            <a:ext cx="1511300" cy="792163"/>
          </a:xfrm>
          <a:prstGeom prst="rect">
            <a:avLst/>
          </a:prstGeom>
          <a:noFill/>
          <a:ln w="9525" algn="ctr">
            <a:noFill/>
            <a:miter lim="800000"/>
            <a:headEnd/>
            <a:tailEnd/>
          </a:ln>
          <a:effectLst/>
        </p:spPr>
      </p:pic>
      <p:sp>
        <p:nvSpPr>
          <p:cNvPr id="52" name="Text Box 31">
            <a:extLst>
              <a:ext uri="{FF2B5EF4-FFF2-40B4-BE49-F238E27FC236}">
                <a16:creationId xmlns:a16="http://schemas.microsoft.com/office/drawing/2014/main" id="{D3F2D828-E888-4DB5-A665-433F81E728F6}"/>
              </a:ext>
            </a:extLst>
          </p:cNvPr>
          <p:cNvSpPr txBox="1">
            <a:spLocks noChangeArrowheads="1"/>
          </p:cNvSpPr>
          <p:nvPr/>
        </p:nvSpPr>
        <p:spPr bwMode="auto">
          <a:xfrm>
            <a:off x="4859809" y="5478130"/>
            <a:ext cx="2376487" cy="759182"/>
          </a:xfrm>
          <a:prstGeom prst="rect">
            <a:avLst/>
          </a:prstGeom>
          <a:noFill/>
          <a:ln w="9525">
            <a:noFill/>
            <a:miter lim="800000"/>
            <a:headEnd/>
            <a:tailEnd/>
          </a:ln>
          <a:effectLst/>
        </p:spPr>
        <p:txBody>
          <a:bodyPr>
            <a:spAutoFit/>
          </a:bodyPr>
          <a:lstStyle/>
          <a:p>
            <a:pPr algn="ctr">
              <a:lnSpc>
                <a:spcPts val="2000"/>
              </a:lnSpc>
              <a:spcBef>
                <a:spcPct val="50000"/>
              </a:spcBef>
            </a:pPr>
            <a:r>
              <a:rPr lang="en-US" sz="2000" dirty="0" err="1">
                <a:solidFill>
                  <a:schemeClr val="bg1"/>
                </a:solidFill>
                <a:latin typeface="Arial Rounded MT Bold" pitchFamily="34" charset="0"/>
              </a:rPr>
              <a:t>Purificación</a:t>
            </a:r>
            <a:r>
              <a:rPr lang="en-US" sz="2000" dirty="0">
                <a:solidFill>
                  <a:schemeClr val="bg1"/>
                </a:solidFill>
                <a:latin typeface="Arial Rounded MT Bold" pitchFamily="34" charset="0"/>
              </a:rPr>
              <a:t> del</a:t>
            </a:r>
          </a:p>
          <a:p>
            <a:pPr algn="ctr">
              <a:lnSpc>
                <a:spcPts val="2000"/>
              </a:lnSpc>
              <a:spcBef>
                <a:spcPct val="50000"/>
              </a:spcBef>
            </a:pPr>
            <a:r>
              <a:rPr lang="en-US" sz="2000" dirty="0" err="1">
                <a:solidFill>
                  <a:schemeClr val="bg1"/>
                </a:solidFill>
                <a:latin typeface="Arial Rounded MT Bold" pitchFamily="34" charset="0"/>
              </a:rPr>
              <a:t>Santuario</a:t>
            </a:r>
            <a:endParaRPr lang="en-US" sz="2000" dirty="0">
              <a:solidFill>
                <a:schemeClr val="bg1"/>
              </a:solidFill>
              <a:latin typeface="Arial Rounded MT Bold" pitchFamily="34" charset="0"/>
            </a:endParaRPr>
          </a:p>
        </p:txBody>
      </p:sp>
      <p:sp>
        <p:nvSpPr>
          <p:cNvPr id="53" name="Text Box 22">
            <a:extLst>
              <a:ext uri="{FF2B5EF4-FFF2-40B4-BE49-F238E27FC236}">
                <a16:creationId xmlns:a16="http://schemas.microsoft.com/office/drawing/2014/main" id="{4682082A-A383-4C80-8B12-3797E785F8C8}"/>
              </a:ext>
            </a:extLst>
          </p:cNvPr>
          <p:cNvSpPr txBox="1">
            <a:spLocks noChangeArrowheads="1"/>
          </p:cNvSpPr>
          <p:nvPr/>
        </p:nvSpPr>
        <p:spPr bwMode="auto">
          <a:xfrm>
            <a:off x="2915246" y="5661025"/>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Juicio</a:t>
            </a:r>
            <a:endParaRPr lang="en-US" sz="2000" dirty="0">
              <a:solidFill>
                <a:schemeClr val="bg1"/>
              </a:solidFill>
              <a:latin typeface="Arial Rounded MT Bold" pitchFamily="34" charset="0"/>
            </a:endParaRPr>
          </a:p>
        </p:txBody>
      </p:sp>
      <p:pic>
        <p:nvPicPr>
          <p:cNvPr id="54" name="Picture 2" descr="npo000019">
            <a:extLst>
              <a:ext uri="{FF2B5EF4-FFF2-40B4-BE49-F238E27FC236}">
                <a16:creationId xmlns:a16="http://schemas.microsoft.com/office/drawing/2014/main" id="{F616AE12-14B3-4D7C-BADB-C21F7359462B}"/>
              </a:ext>
            </a:extLst>
          </p:cNvPr>
          <p:cNvPicPr>
            <a:picLocks noChangeAspect="1" noChangeArrowheads="1"/>
          </p:cNvPicPr>
          <p:nvPr/>
        </p:nvPicPr>
        <p:blipFill>
          <a:blip r:embed="rId9"/>
          <a:srcRect l="45277" t="15347" r="9045" b="21643"/>
          <a:stretch>
            <a:fillRect/>
          </a:stretch>
        </p:blipFill>
        <p:spPr bwMode="auto">
          <a:xfrm>
            <a:off x="1547664" y="5300663"/>
            <a:ext cx="1366837" cy="1081087"/>
          </a:xfrm>
          <a:prstGeom prst="rect">
            <a:avLst/>
          </a:prstGeom>
          <a:noFill/>
          <a:ln w="9525" algn="ctr">
            <a:noFill/>
            <a:miter lim="800000"/>
            <a:headEnd/>
            <a:tailEnd/>
          </a:ln>
          <a:effectLst/>
        </p:spPr>
      </p:pic>
    </p:spTree>
    <p:extLst>
      <p:ext uri="{BB962C8B-B14F-4D97-AF65-F5344CB8AC3E}">
        <p14:creationId xmlns:p14="http://schemas.microsoft.com/office/powerpoint/2010/main" val="5518821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0" y="562365"/>
            <a:ext cx="5003379" cy="1327736"/>
          </a:xfrm>
          <a:prstGeom prst="rect">
            <a:avLst/>
          </a:prstGeom>
          <a:noFill/>
        </p:spPr>
        <p:txBody>
          <a:bodyPr wrap="square" rtlCol="0">
            <a:spAutoFit/>
          </a:bodyPr>
          <a:lstStyle/>
          <a:p>
            <a:pPr algn="ctr">
              <a:lnSpc>
                <a:spcPts val="2400"/>
              </a:lnSpc>
            </a:pPr>
            <a:r>
              <a:rPr lang="es-ES" sz="2400" dirty="0">
                <a:solidFill>
                  <a:srgbClr val="FFFF00"/>
                </a:solidFill>
              </a:rPr>
              <a:t>La visión de las tardes y mañanas que se ha referido es verdadera;</a:t>
            </a:r>
            <a:r>
              <a:rPr lang="es-ES" sz="2400" dirty="0">
                <a:solidFill>
                  <a:schemeClr val="bg1"/>
                </a:solidFill>
              </a:rPr>
              <a:t> y tú guarda la visión, porque es para muchos días. </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1382929" y="2637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8:26</a:t>
            </a:r>
          </a:p>
        </p:txBody>
      </p:sp>
      <p:sp>
        <p:nvSpPr>
          <p:cNvPr id="28" name="Text Box 19">
            <a:extLst>
              <a:ext uri="{FF2B5EF4-FFF2-40B4-BE49-F238E27FC236}">
                <a16:creationId xmlns:a16="http://schemas.microsoft.com/office/drawing/2014/main" id="{AD9C74A7-AED4-4436-92DA-385BE79090C2}"/>
              </a:ext>
            </a:extLst>
          </p:cNvPr>
          <p:cNvSpPr txBox="1">
            <a:spLocks noChangeArrowheads="1"/>
          </p:cNvSpPr>
          <p:nvPr/>
        </p:nvSpPr>
        <p:spPr bwMode="auto">
          <a:xfrm>
            <a:off x="5076056" y="132953"/>
            <a:ext cx="1872208" cy="646331"/>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49" name="Text Box 19">
            <a:extLst>
              <a:ext uri="{FF2B5EF4-FFF2-40B4-BE49-F238E27FC236}">
                <a16:creationId xmlns:a16="http://schemas.microsoft.com/office/drawing/2014/main" id="{6DF8C7D2-DF8E-48E9-A881-4340F3A57FE4}"/>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50" name="Picture 3" descr="npo000029">
            <a:extLst>
              <a:ext uri="{FF2B5EF4-FFF2-40B4-BE49-F238E27FC236}">
                <a16:creationId xmlns:a16="http://schemas.microsoft.com/office/drawing/2014/main" id="{812CAE45-350E-4BE8-9934-5881256C859D}"/>
              </a:ext>
            </a:extLst>
          </p:cNvPr>
          <p:cNvPicPr>
            <a:picLocks noChangeAspect="1" noChangeArrowheads="1"/>
          </p:cNvPicPr>
          <p:nvPr/>
        </p:nvPicPr>
        <p:blipFill>
          <a:blip r:embed="rId7"/>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51" name="Picture 2" descr="npo00002f">
            <a:extLst>
              <a:ext uri="{FF2B5EF4-FFF2-40B4-BE49-F238E27FC236}">
                <a16:creationId xmlns:a16="http://schemas.microsoft.com/office/drawing/2014/main" id="{DCB97BE0-931E-49D5-AC99-74572D1E6088}"/>
              </a:ext>
            </a:extLst>
          </p:cNvPr>
          <p:cNvPicPr>
            <a:picLocks noChangeAspect="1" noChangeArrowheads="1"/>
          </p:cNvPicPr>
          <p:nvPr/>
        </p:nvPicPr>
        <p:blipFill>
          <a:blip r:embed="rId8"/>
          <a:srcRect l="2025" t="12875" b="15736"/>
          <a:stretch>
            <a:fillRect/>
          </a:stretch>
        </p:blipFill>
        <p:spPr bwMode="auto">
          <a:xfrm>
            <a:off x="5292626" y="2565400"/>
            <a:ext cx="1511300" cy="792163"/>
          </a:xfrm>
          <a:prstGeom prst="rect">
            <a:avLst/>
          </a:prstGeom>
          <a:noFill/>
          <a:ln w="9525" algn="ctr">
            <a:noFill/>
            <a:miter lim="800000"/>
            <a:headEnd/>
            <a:tailEnd/>
          </a:ln>
          <a:effectLst/>
        </p:spPr>
      </p:pic>
      <p:sp>
        <p:nvSpPr>
          <p:cNvPr id="52" name="Text Box 31">
            <a:extLst>
              <a:ext uri="{FF2B5EF4-FFF2-40B4-BE49-F238E27FC236}">
                <a16:creationId xmlns:a16="http://schemas.microsoft.com/office/drawing/2014/main" id="{D3F2D828-E888-4DB5-A665-433F81E728F6}"/>
              </a:ext>
            </a:extLst>
          </p:cNvPr>
          <p:cNvSpPr txBox="1">
            <a:spLocks noChangeArrowheads="1"/>
          </p:cNvSpPr>
          <p:nvPr/>
        </p:nvSpPr>
        <p:spPr bwMode="auto">
          <a:xfrm>
            <a:off x="4859809" y="5478130"/>
            <a:ext cx="2376487" cy="759182"/>
          </a:xfrm>
          <a:prstGeom prst="rect">
            <a:avLst/>
          </a:prstGeom>
          <a:noFill/>
          <a:ln w="9525">
            <a:noFill/>
            <a:miter lim="800000"/>
            <a:headEnd/>
            <a:tailEnd/>
          </a:ln>
          <a:effectLst/>
        </p:spPr>
        <p:txBody>
          <a:bodyPr>
            <a:spAutoFit/>
          </a:bodyPr>
          <a:lstStyle/>
          <a:p>
            <a:pPr algn="ctr">
              <a:lnSpc>
                <a:spcPts val="2000"/>
              </a:lnSpc>
              <a:spcBef>
                <a:spcPct val="50000"/>
              </a:spcBef>
            </a:pPr>
            <a:r>
              <a:rPr lang="en-US" sz="2000" dirty="0" err="1">
                <a:solidFill>
                  <a:schemeClr val="bg1"/>
                </a:solidFill>
                <a:latin typeface="Arial Rounded MT Bold" pitchFamily="34" charset="0"/>
              </a:rPr>
              <a:t>Purificación</a:t>
            </a:r>
            <a:r>
              <a:rPr lang="en-US" sz="2000" dirty="0">
                <a:solidFill>
                  <a:schemeClr val="bg1"/>
                </a:solidFill>
                <a:latin typeface="Arial Rounded MT Bold" pitchFamily="34" charset="0"/>
              </a:rPr>
              <a:t> del</a:t>
            </a:r>
          </a:p>
          <a:p>
            <a:pPr algn="ctr">
              <a:lnSpc>
                <a:spcPts val="2000"/>
              </a:lnSpc>
              <a:spcBef>
                <a:spcPct val="50000"/>
              </a:spcBef>
            </a:pPr>
            <a:r>
              <a:rPr lang="en-US" sz="2000" dirty="0" err="1">
                <a:solidFill>
                  <a:schemeClr val="bg1"/>
                </a:solidFill>
                <a:latin typeface="Arial Rounded MT Bold" pitchFamily="34" charset="0"/>
              </a:rPr>
              <a:t>Santuario</a:t>
            </a:r>
            <a:endParaRPr lang="en-US" sz="2000" dirty="0">
              <a:solidFill>
                <a:schemeClr val="bg1"/>
              </a:solidFill>
              <a:latin typeface="Arial Rounded MT Bold" pitchFamily="34" charset="0"/>
            </a:endParaRPr>
          </a:p>
        </p:txBody>
      </p:sp>
      <p:sp>
        <p:nvSpPr>
          <p:cNvPr id="53" name="Text Box 22">
            <a:extLst>
              <a:ext uri="{FF2B5EF4-FFF2-40B4-BE49-F238E27FC236}">
                <a16:creationId xmlns:a16="http://schemas.microsoft.com/office/drawing/2014/main" id="{4682082A-A383-4C80-8B12-3797E785F8C8}"/>
              </a:ext>
            </a:extLst>
          </p:cNvPr>
          <p:cNvSpPr txBox="1">
            <a:spLocks noChangeArrowheads="1"/>
          </p:cNvSpPr>
          <p:nvPr/>
        </p:nvSpPr>
        <p:spPr bwMode="auto">
          <a:xfrm>
            <a:off x="2915246" y="5661025"/>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Juicio</a:t>
            </a:r>
            <a:endParaRPr lang="en-US" sz="2000" dirty="0">
              <a:solidFill>
                <a:schemeClr val="bg1"/>
              </a:solidFill>
              <a:latin typeface="Arial Rounded MT Bold" pitchFamily="34" charset="0"/>
            </a:endParaRPr>
          </a:p>
        </p:txBody>
      </p:sp>
      <p:pic>
        <p:nvPicPr>
          <p:cNvPr id="54" name="Picture 2" descr="npo000019">
            <a:extLst>
              <a:ext uri="{FF2B5EF4-FFF2-40B4-BE49-F238E27FC236}">
                <a16:creationId xmlns:a16="http://schemas.microsoft.com/office/drawing/2014/main" id="{F616AE12-14B3-4D7C-BADB-C21F7359462B}"/>
              </a:ext>
            </a:extLst>
          </p:cNvPr>
          <p:cNvPicPr>
            <a:picLocks noChangeAspect="1" noChangeArrowheads="1"/>
          </p:cNvPicPr>
          <p:nvPr/>
        </p:nvPicPr>
        <p:blipFill>
          <a:blip r:embed="rId9"/>
          <a:srcRect l="45277" t="15347" r="9045" b="21643"/>
          <a:stretch>
            <a:fillRect/>
          </a:stretch>
        </p:blipFill>
        <p:spPr bwMode="auto">
          <a:xfrm>
            <a:off x="1547664" y="5300663"/>
            <a:ext cx="1366837" cy="1081087"/>
          </a:xfrm>
          <a:prstGeom prst="rect">
            <a:avLst/>
          </a:prstGeom>
          <a:noFill/>
          <a:ln w="9525" algn="ctr">
            <a:noFill/>
            <a:miter lim="800000"/>
            <a:headEnd/>
            <a:tailEnd/>
          </a:ln>
          <a:effectLst/>
        </p:spPr>
      </p:pic>
    </p:spTree>
    <p:extLst>
      <p:ext uri="{BB962C8B-B14F-4D97-AF65-F5344CB8AC3E}">
        <p14:creationId xmlns:p14="http://schemas.microsoft.com/office/powerpoint/2010/main" val="3688899397"/>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36" name="2 CuadroTexto">
            <a:extLst>
              <a:ext uri="{FF2B5EF4-FFF2-40B4-BE49-F238E27FC236}">
                <a16:creationId xmlns:a16="http://schemas.microsoft.com/office/drawing/2014/main" id="{863AF255-FAE4-4E80-87B1-6A4132192F08}"/>
              </a:ext>
            </a:extLst>
          </p:cNvPr>
          <p:cNvSpPr txBox="1"/>
          <p:nvPr/>
        </p:nvSpPr>
        <p:spPr>
          <a:xfrm>
            <a:off x="6624115" y="3737704"/>
            <a:ext cx="2513503" cy="1635512"/>
          </a:xfrm>
          <a:prstGeom prst="rect">
            <a:avLst/>
          </a:prstGeom>
          <a:noFill/>
        </p:spPr>
        <p:txBody>
          <a:bodyPr wrap="square" rtlCol="0">
            <a:spAutoFit/>
          </a:bodyPr>
          <a:lstStyle/>
          <a:p>
            <a:pPr algn="ctr">
              <a:lnSpc>
                <a:spcPts val="2400"/>
              </a:lnSpc>
            </a:pPr>
            <a:r>
              <a:rPr lang="es-ES" sz="2400" dirty="0">
                <a:solidFill>
                  <a:schemeClr val="bg1"/>
                </a:solidFill>
              </a:rPr>
              <a:t>Y él dijo: </a:t>
            </a:r>
            <a:r>
              <a:rPr lang="es-ES" sz="2400" dirty="0">
                <a:solidFill>
                  <a:srgbClr val="FFFF00"/>
                </a:solidFill>
              </a:rPr>
              <a:t>Hasta dos mil trescientas tardes y mañanas; </a:t>
            </a:r>
            <a:r>
              <a:rPr lang="es-ES" sz="2400" dirty="0">
                <a:solidFill>
                  <a:srgbClr val="00B0F0"/>
                </a:solidFill>
              </a:rPr>
              <a:t>luego el santuario será purificado. </a:t>
            </a:r>
          </a:p>
        </p:txBody>
      </p:sp>
      <p:sp>
        <p:nvSpPr>
          <p:cNvPr id="37" name="1 CuadroTexto">
            <a:extLst>
              <a:ext uri="{FF2B5EF4-FFF2-40B4-BE49-F238E27FC236}">
                <a16:creationId xmlns:a16="http://schemas.microsoft.com/office/drawing/2014/main" id="{9249C3DC-66B3-4213-AF12-ECD42B1CCEEE}"/>
              </a:ext>
            </a:extLst>
          </p:cNvPr>
          <p:cNvSpPr txBox="1"/>
          <p:nvPr/>
        </p:nvSpPr>
        <p:spPr>
          <a:xfrm>
            <a:off x="6649157" y="322111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8:14</a:t>
            </a:r>
          </a:p>
        </p:txBody>
      </p:sp>
      <p:sp>
        <p:nvSpPr>
          <p:cNvPr id="38" name="2 CuadroTexto">
            <a:extLst>
              <a:ext uri="{FF2B5EF4-FFF2-40B4-BE49-F238E27FC236}">
                <a16:creationId xmlns:a16="http://schemas.microsoft.com/office/drawing/2014/main" id="{498CDA1E-ABD6-47C7-BD43-14610461D183}"/>
              </a:ext>
            </a:extLst>
          </p:cNvPr>
          <p:cNvSpPr txBox="1"/>
          <p:nvPr/>
        </p:nvSpPr>
        <p:spPr>
          <a:xfrm>
            <a:off x="0" y="562365"/>
            <a:ext cx="5003379" cy="1327736"/>
          </a:xfrm>
          <a:prstGeom prst="rect">
            <a:avLst/>
          </a:prstGeom>
          <a:noFill/>
        </p:spPr>
        <p:txBody>
          <a:bodyPr wrap="square" rtlCol="0">
            <a:spAutoFit/>
          </a:bodyPr>
          <a:lstStyle/>
          <a:p>
            <a:pPr algn="ctr">
              <a:lnSpc>
                <a:spcPts val="2400"/>
              </a:lnSpc>
            </a:pPr>
            <a:r>
              <a:rPr lang="es-ES" sz="2400" dirty="0">
                <a:solidFill>
                  <a:srgbClr val="FFFF00"/>
                </a:solidFill>
              </a:rPr>
              <a:t>La visión de las tardes y mañanas que se ha referido es verdadera;</a:t>
            </a:r>
            <a:r>
              <a:rPr lang="es-ES" sz="2400" dirty="0">
                <a:solidFill>
                  <a:schemeClr val="bg1"/>
                </a:solidFill>
              </a:rPr>
              <a:t> </a:t>
            </a:r>
            <a:r>
              <a:rPr lang="es-ES" sz="2400" dirty="0">
                <a:solidFill>
                  <a:srgbClr val="00B0F0"/>
                </a:solidFill>
              </a:rPr>
              <a:t>y tú guarda la visión, porque es para muchos días. </a:t>
            </a:r>
          </a:p>
        </p:txBody>
      </p:sp>
      <p:sp>
        <p:nvSpPr>
          <p:cNvPr id="39" name="1 CuadroTexto">
            <a:extLst>
              <a:ext uri="{FF2B5EF4-FFF2-40B4-BE49-F238E27FC236}">
                <a16:creationId xmlns:a16="http://schemas.microsoft.com/office/drawing/2014/main" id="{66D4B89F-8F5C-4C89-99D4-1311FB93EAED}"/>
              </a:ext>
            </a:extLst>
          </p:cNvPr>
          <p:cNvSpPr txBox="1"/>
          <p:nvPr/>
        </p:nvSpPr>
        <p:spPr>
          <a:xfrm>
            <a:off x="1382929" y="2637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8:26</a:t>
            </a:r>
          </a:p>
        </p:txBody>
      </p:sp>
      <p:sp>
        <p:nvSpPr>
          <p:cNvPr id="28" name="Text Box 19">
            <a:extLst>
              <a:ext uri="{FF2B5EF4-FFF2-40B4-BE49-F238E27FC236}">
                <a16:creationId xmlns:a16="http://schemas.microsoft.com/office/drawing/2014/main" id="{AD9C74A7-AED4-4436-92DA-385BE79090C2}"/>
              </a:ext>
            </a:extLst>
          </p:cNvPr>
          <p:cNvSpPr txBox="1">
            <a:spLocks noChangeArrowheads="1"/>
          </p:cNvSpPr>
          <p:nvPr/>
        </p:nvSpPr>
        <p:spPr bwMode="auto">
          <a:xfrm>
            <a:off x="5076056" y="132953"/>
            <a:ext cx="1872208" cy="646331"/>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49" name="Text Box 19">
            <a:extLst>
              <a:ext uri="{FF2B5EF4-FFF2-40B4-BE49-F238E27FC236}">
                <a16:creationId xmlns:a16="http://schemas.microsoft.com/office/drawing/2014/main" id="{6DF8C7D2-DF8E-48E9-A881-4340F3A57FE4}"/>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50" name="Picture 3" descr="npo000029">
            <a:extLst>
              <a:ext uri="{FF2B5EF4-FFF2-40B4-BE49-F238E27FC236}">
                <a16:creationId xmlns:a16="http://schemas.microsoft.com/office/drawing/2014/main" id="{812CAE45-350E-4BE8-9934-5881256C859D}"/>
              </a:ext>
            </a:extLst>
          </p:cNvPr>
          <p:cNvPicPr>
            <a:picLocks noChangeAspect="1" noChangeArrowheads="1"/>
          </p:cNvPicPr>
          <p:nvPr/>
        </p:nvPicPr>
        <p:blipFill>
          <a:blip r:embed="rId7"/>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51" name="Picture 2" descr="npo00002f">
            <a:extLst>
              <a:ext uri="{FF2B5EF4-FFF2-40B4-BE49-F238E27FC236}">
                <a16:creationId xmlns:a16="http://schemas.microsoft.com/office/drawing/2014/main" id="{DCB97BE0-931E-49D5-AC99-74572D1E6088}"/>
              </a:ext>
            </a:extLst>
          </p:cNvPr>
          <p:cNvPicPr>
            <a:picLocks noChangeAspect="1" noChangeArrowheads="1"/>
          </p:cNvPicPr>
          <p:nvPr/>
        </p:nvPicPr>
        <p:blipFill>
          <a:blip r:embed="rId8"/>
          <a:srcRect l="2025" t="12875" b="15736"/>
          <a:stretch>
            <a:fillRect/>
          </a:stretch>
        </p:blipFill>
        <p:spPr bwMode="auto">
          <a:xfrm>
            <a:off x="5292626" y="2565400"/>
            <a:ext cx="1511300" cy="792163"/>
          </a:xfrm>
          <a:prstGeom prst="rect">
            <a:avLst/>
          </a:prstGeom>
          <a:noFill/>
          <a:ln w="9525" algn="ctr">
            <a:noFill/>
            <a:miter lim="800000"/>
            <a:headEnd/>
            <a:tailEnd/>
          </a:ln>
          <a:effectLst/>
        </p:spPr>
      </p:pic>
      <p:sp>
        <p:nvSpPr>
          <p:cNvPr id="52" name="Text Box 31">
            <a:extLst>
              <a:ext uri="{FF2B5EF4-FFF2-40B4-BE49-F238E27FC236}">
                <a16:creationId xmlns:a16="http://schemas.microsoft.com/office/drawing/2014/main" id="{D3F2D828-E888-4DB5-A665-433F81E728F6}"/>
              </a:ext>
            </a:extLst>
          </p:cNvPr>
          <p:cNvSpPr txBox="1">
            <a:spLocks noChangeArrowheads="1"/>
          </p:cNvSpPr>
          <p:nvPr/>
        </p:nvSpPr>
        <p:spPr bwMode="auto">
          <a:xfrm>
            <a:off x="4859809" y="5478130"/>
            <a:ext cx="2376487" cy="759182"/>
          </a:xfrm>
          <a:prstGeom prst="rect">
            <a:avLst/>
          </a:prstGeom>
          <a:noFill/>
          <a:ln w="9525">
            <a:noFill/>
            <a:miter lim="800000"/>
            <a:headEnd/>
            <a:tailEnd/>
          </a:ln>
          <a:effectLst/>
        </p:spPr>
        <p:txBody>
          <a:bodyPr>
            <a:spAutoFit/>
          </a:bodyPr>
          <a:lstStyle/>
          <a:p>
            <a:pPr algn="ctr">
              <a:lnSpc>
                <a:spcPts val="2000"/>
              </a:lnSpc>
              <a:spcBef>
                <a:spcPct val="50000"/>
              </a:spcBef>
            </a:pPr>
            <a:r>
              <a:rPr lang="en-US" sz="2000" dirty="0" err="1">
                <a:solidFill>
                  <a:schemeClr val="bg1"/>
                </a:solidFill>
                <a:latin typeface="Arial Rounded MT Bold" pitchFamily="34" charset="0"/>
              </a:rPr>
              <a:t>Purificación</a:t>
            </a:r>
            <a:r>
              <a:rPr lang="en-US" sz="2000" dirty="0">
                <a:solidFill>
                  <a:schemeClr val="bg1"/>
                </a:solidFill>
                <a:latin typeface="Arial Rounded MT Bold" pitchFamily="34" charset="0"/>
              </a:rPr>
              <a:t> del</a:t>
            </a:r>
          </a:p>
          <a:p>
            <a:pPr algn="ctr">
              <a:lnSpc>
                <a:spcPts val="2000"/>
              </a:lnSpc>
              <a:spcBef>
                <a:spcPct val="50000"/>
              </a:spcBef>
            </a:pPr>
            <a:r>
              <a:rPr lang="en-US" sz="2000" dirty="0" err="1">
                <a:solidFill>
                  <a:schemeClr val="bg1"/>
                </a:solidFill>
                <a:latin typeface="Arial Rounded MT Bold" pitchFamily="34" charset="0"/>
              </a:rPr>
              <a:t>Santuario</a:t>
            </a:r>
            <a:endParaRPr lang="en-US" sz="2000" dirty="0">
              <a:solidFill>
                <a:schemeClr val="bg1"/>
              </a:solidFill>
              <a:latin typeface="Arial Rounded MT Bold" pitchFamily="34" charset="0"/>
            </a:endParaRPr>
          </a:p>
        </p:txBody>
      </p:sp>
      <p:sp>
        <p:nvSpPr>
          <p:cNvPr id="53" name="Text Box 22">
            <a:extLst>
              <a:ext uri="{FF2B5EF4-FFF2-40B4-BE49-F238E27FC236}">
                <a16:creationId xmlns:a16="http://schemas.microsoft.com/office/drawing/2014/main" id="{4682082A-A383-4C80-8B12-3797E785F8C8}"/>
              </a:ext>
            </a:extLst>
          </p:cNvPr>
          <p:cNvSpPr txBox="1">
            <a:spLocks noChangeArrowheads="1"/>
          </p:cNvSpPr>
          <p:nvPr/>
        </p:nvSpPr>
        <p:spPr bwMode="auto">
          <a:xfrm>
            <a:off x="2915246" y="5661025"/>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Juicio</a:t>
            </a:r>
            <a:endParaRPr lang="en-US" sz="2000" dirty="0">
              <a:solidFill>
                <a:schemeClr val="bg1"/>
              </a:solidFill>
              <a:latin typeface="Arial Rounded MT Bold" pitchFamily="34" charset="0"/>
            </a:endParaRPr>
          </a:p>
        </p:txBody>
      </p:sp>
      <p:pic>
        <p:nvPicPr>
          <p:cNvPr id="54" name="Picture 2" descr="npo000019">
            <a:extLst>
              <a:ext uri="{FF2B5EF4-FFF2-40B4-BE49-F238E27FC236}">
                <a16:creationId xmlns:a16="http://schemas.microsoft.com/office/drawing/2014/main" id="{F616AE12-14B3-4D7C-BADB-C21F7359462B}"/>
              </a:ext>
            </a:extLst>
          </p:cNvPr>
          <p:cNvPicPr>
            <a:picLocks noChangeAspect="1" noChangeArrowheads="1"/>
          </p:cNvPicPr>
          <p:nvPr/>
        </p:nvPicPr>
        <p:blipFill>
          <a:blip r:embed="rId9"/>
          <a:srcRect l="45277" t="15347" r="9045" b="21643"/>
          <a:stretch>
            <a:fillRect/>
          </a:stretch>
        </p:blipFill>
        <p:spPr bwMode="auto">
          <a:xfrm>
            <a:off x="1547664" y="5300663"/>
            <a:ext cx="1366837" cy="1081087"/>
          </a:xfrm>
          <a:prstGeom prst="rect">
            <a:avLst/>
          </a:prstGeom>
          <a:noFill/>
          <a:ln w="9525" algn="ctr">
            <a:noFill/>
            <a:miter lim="800000"/>
            <a:headEnd/>
            <a:tailEnd/>
          </a:ln>
          <a:effectLst/>
        </p:spPr>
      </p:pic>
      <p:pic>
        <p:nvPicPr>
          <p:cNvPr id="27" name="Picture 24">
            <a:extLst>
              <a:ext uri="{FF2B5EF4-FFF2-40B4-BE49-F238E27FC236}">
                <a16:creationId xmlns:a16="http://schemas.microsoft.com/office/drawing/2014/main" id="{EE7B9BC7-5441-411C-8F71-3E04DDEA7362}"/>
              </a:ext>
            </a:extLst>
          </p:cNvPr>
          <p:cNvPicPr>
            <a:picLocks noChangeAspect="1" noChangeArrowheads="1"/>
          </p:cNvPicPr>
          <p:nvPr/>
        </p:nvPicPr>
        <p:blipFill>
          <a:blip r:embed="rId10"/>
          <a:srcRect t="32509" b="11301"/>
          <a:stretch>
            <a:fillRect/>
          </a:stretch>
        </p:blipFill>
        <p:spPr bwMode="auto">
          <a:xfrm>
            <a:off x="1547664" y="6281738"/>
            <a:ext cx="1366837" cy="576262"/>
          </a:xfrm>
          <a:prstGeom prst="rect">
            <a:avLst/>
          </a:prstGeom>
          <a:noFill/>
          <a:ln w="9525">
            <a:miter lim="800000"/>
            <a:headEnd/>
            <a:tailEnd/>
          </a:ln>
          <a:effectLst/>
        </p:spPr>
      </p:pic>
      <p:sp>
        <p:nvSpPr>
          <p:cNvPr id="40" name="Text Box 23">
            <a:extLst>
              <a:ext uri="{FF2B5EF4-FFF2-40B4-BE49-F238E27FC236}">
                <a16:creationId xmlns:a16="http://schemas.microsoft.com/office/drawing/2014/main" id="{03E8250C-36BE-4845-ACFE-77ECC5A536E0}"/>
              </a:ext>
            </a:extLst>
          </p:cNvPr>
          <p:cNvSpPr txBox="1">
            <a:spLocks noChangeArrowheads="1"/>
          </p:cNvSpPr>
          <p:nvPr/>
        </p:nvSpPr>
        <p:spPr bwMode="auto">
          <a:xfrm>
            <a:off x="2988271" y="6461125"/>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Reino</a:t>
            </a:r>
            <a:r>
              <a:rPr lang="en-US" sz="2000" dirty="0">
                <a:solidFill>
                  <a:schemeClr val="bg1"/>
                </a:solidFill>
                <a:latin typeface="Arial Rounded MT Bold" pitchFamily="34" charset="0"/>
              </a:rPr>
              <a:t> de Dios</a:t>
            </a:r>
          </a:p>
        </p:txBody>
      </p:sp>
      <p:pic>
        <p:nvPicPr>
          <p:cNvPr id="41" name="Picture 30">
            <a:extLst>
              <a:ext uri="{FF2B5EF4-FFF2-40B4-BE49-F238E27FC236}">
                <a16:creationId xmlns:a16="http://schemas.microsoft.com/office/drawing/2014/main" id="{21470F27-DA5D-4729-BD2C-BD3169041C47}"/>
              </a:ext>
            </a:extLst>
          </p:cNvPr>
          <p:cNvPicPr>
            <a:picLocks noChangeAspect="1" noChangeArrowheads="1"/>
          </p:cNvPicPr>
          <p:nvPr/>
        </p:nvPicPr>
        <p:blipFill>
          <a:blip r:embed="rId10"/>
          <a:srcRect t="32509" b="11301"/>
          <a:stretch>
            <a:fillRect/>
          </a:stretch>
        </p:blipFill>
        <p:spPr bwMode="auto">
          <a:xfrm>
            <a:off x="5364088" y="6281738"/>
            <a:ext cx="1366837" cy="576262"/>
          </a:xfrm>
          <a:prstGeom prst="rect">
            <a:avLst/>
          </a:prstGeom>
          <a:noFill/>
          <a:ln w="9525">
            <a:miter lim="800000"/>
            <a:headEnd/>
            <a:tailEnd/>
          </a:ln>
          <a:effectLst/>
        </p:spPr>
      </p:pic>
      <p:pic>
        <p:nvPicPr>
          <p:cNvPr id="42" name="Picture 2" descr="npo0000ad">
            <a:extLst>
              <a:ext uri="{FF2B5EF4-FFF2-40B4-BE49-F238E27FC236}">
                <a16:creationId xmlns:a16="http://schemas.microsoft.com/office/drawing/2014/main" id="{7A17316B-9D55-4252-835C-95801DA3F19D}"/>
              </a:ext>
            </a:extLst>
          </p:cNvPr>
          <p:cNvPicPr>
            <a:picLocks noChangeAspect="1" noChangeArrowheads="1"/>
          </p:cNvPicPr>
          <p:nvPr/>
        </p:nvPicPr>
        <p:blipFill>
          <a:blip r:embed="rId11"/>
          <a:srcRect r="5351"/>
          <a:stretch>
            <a:fillRect/>
          </a:stretch>
        </p:blipFill>
        <p:spPr bwMode="auto">
          <a:xfrm>
            <a:off x="70619" y="5517232"/>
            <a:ext cx="1440160" cy="1207193"/>
          </a:xfrm>
          <a:prstGeom prst="rect">
            <a:avLst/>
          </a:prstGeom>
          <a:noFill/>
          <a:ln w="9525" algn="ctr">
            <a:noFill/>
            <a:miter lim="800000"/>
            <a:headEnd/>
            <a:tailEnd/>
          </a:ln>
          <a:effectLst/>
        </p:spPr>
      </p:pic>
    </p:spTree>
    <p:extLst>
      <p:ext uri="{BB962C8B-B14F-4D97-AF65-F5344CB8AC3E}">
        <p14:creationId xmlns:p14="http://schemas.microsoft.com/office/powerpoint/2010/main" val="4232127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9" descr="cuerno peq">
            <a:extLst>
              <a:ext uri="{FF2B5EF4-FFF2-40B4-BE49-F238E27FC236}">
                <a16:creationId xmlns:a16="http://schemas.microsoft.com/office/drawing/2014/main" id="{D2D2CDCC-8B3B-49FC-9AEC-6CF531288E70}"/>
              </a:ext>
            </a:extLst>
          </p:cNvPr>
          <p:cNvPicPr>
            <a:picLocks noChangeAspect="1" noChangeArrowheads="1"/>
          </p:cNvPicPr>
          <p:nvPr/>
        </p:nvPicPr>
        <p:blipFill>
          <a:blip r:embed="rId3" cstate="print"/>
          <a:srcRect l="20216" r="24437"/>
          <a:stretch>
            <a:fillRect/>
          </a:stretch>
        </p:blipFill>
        <p:spPr bwMode="auto">
          <a:xfrm>
            <a:off x="5477544" y="3356992"/>
            <a:ext cx="1182688" cy="2087563"/>
          </a:xfrm>
          <a:prstGeom prst="rect">
            <a:avLst/>
          </a:prstGeom>
          <a:noFill/>
        </p:spPr>
      </p:pic>
      <p:pic>
        <p:nvPicPr>
          <p:cNvPr id="24" name="Picture 5" descr="npo00000d">
            <a:extLst>
              <a:ext uri="{FF2B5EF4-FFF2-40B4-BE49-F238E27FC236}">
                <a16:creationId xmlns:a16="http://schemas.microsoft.com/office/drawing/2014/main" id="{7E97330F-AB35-45C4-9E65-8B2926C54932}"/>
              </a:ext>
            </a:extLst>
          </p:cNvPr>
          <p:cNvPicPr>
            <a:picLocks noChangeAspect="1" noChangeArrowheads="1"/>
          </p:cNvPicPr>
          <p:nvPr/>
        </p:nvPicPr>
        <p:blipFill>
          <a:blip r:embed="rId4" cstate="print"/>
          <a:srcRect l="4385" t="4094" r="13202" b="9190"/>
          <a:stretch>
            <a:fillRect/>
          </a:stretch>
        </p:blipFill>
        <p:spPr bwMode="auto">
          <a:xfrm>
            <a:off x="1547664" y="3500438"/>
            <a:ext cx="1366837" cy="865187"/>
          </a:xfrm>
          <a:prstGeom prst="rect">
            <a:avLst/>
          </a:prstGeom>
          <a:noFill/>
          <a:ln w="9525" algn="ctr">
            <a:noFill/>
            <a:miter lim="800000"/>
            <a:headEnd/>
            <a:tailEnd/>
          </a:ln>
          <a:effectLst/>
        </p:spPr>
      </p:pic>
      <p:sp>
        <p:nvSpPr>
          <p:cNvPr id="25" name="Text Box 14">
            <a:extLst>
              <a:ext uri="{FF2B5EF4-FFF2-40B4-BE49-F238E27FC236}">
                <a16:creationId xmlns:a16="http://schemas.microsoft.com/office/drawing/2014/main" id="{217BD713-1CF9-44A0-AC2B-EA96AB953A7C}"/>
              </a:ext>
            </a:extLst>
          </p:cNvPr>
          <p:cNvSpPr txBox="1">
            <a:spLocks noChangeArrowheads="1"/>
          </p:cNvSpPr>
          <p:nvPr/>
        </p:nvSpPr>
        <p:spPr bwMode="auto">
          <a:xfrm>
            <a:off x="2843808" y="3573463"/>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ROMA PAGANA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.- 476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pic>
        <p:nvPicPr>
          <p:cNvPr id="26" name="Picture 5" descr="0512032">
            <a:extLst>
              <a:ext uri="{FF2B5EF4-FFF2-40B4-BE49-F238E27FC236}">
                <a16:creationId xmlns:a16="http://schemas.microsoft.com/office/drawing/2014/main" id="{1383EF9F-D2A2-4E9A-8950-E9BDC165A4CA}"/>
              </a:ext>
            </a:extLst>
          </p:cNvPr>
          <p:cNvPicPr>
            <a:picLocks noChangeAspect="1" noChangeArrowheads="1"/>
          </p:cNvPicPr>
          <p:nvPr/>
        </p:nvPicPr>
        <p:blipFill rotWithShape="1">
          <a:blip r:embed="rId5">
            <a:lum contrast="8000"/>
          </a:blip>
          <a:srcRect l="13207" t="56284" r="69914" b="27483"/>
          <a:stretch/>
        </p:blipFill>
        <p:spPr bwMode="auto">
          <a:xfrm>
            <a:off x="35720" y="3500438"/>
            <a:ext cx="1440160" cy="1038225"/>
          </a:xfrm>
          <a:prstGeom prst="rect">
            <a:avLst/>
          </a:prstGeom>
          <a:noFill/>
          <a:ln w="9525">
            <a:noFill/>
            <a:miter lim="800000"/>
            <a:headEnd/>
            <a:tailEnd/>
          </a:ln>
          <a:effectLst/>
        </p:spPr>
      </p:pic>
      <p:pic>
        <p:nvPicPr>
          <p:cNvPr id="29" name="Picture 2" descr="npo000011">
            <a:extLst>
              <a:ext uri="{FF2B5EF4-FFF2-40B4-BE49-F238E27FC236}">
                <a16:creationId xmlns:a16="http://schemas.microsoft.com/office/drawing/2014/main" id="{5C85BDF9-2560-4BBC-B190-D07B488C2030}"/>
              </a:ext>
            </a:extLst>
          </p:cNvPr>
          <p:cNvPicPr>
            <a:picLocks noChangeAspect="1" noChangeArrowheads="1"/>
          </p:cNvPicPr>
          <p:nvPr/>
        </p:nvPicPr>
        <p:blipFill>
          <a:blip r:embed="rId6" cstate="print"/>
          <a:srcRect r="4201"/>
          <a:stretch>
            <a:fillRect/>
          </a:stretch>
        </p:blipFill>
        <p:spPr bwMode="auto">
          <a:xfrm>
            <a:off x="1547664" y="4437063"/>
            <a:ext cx="1366837" cy="863600"/>
          </a:xfrm>
          <a:prstGeom prst="rect">
            <a:avLst/>
          </a:prstGeom>
          <a:noFill/>
          <a:ln w="9525" algn="ctr">
            <a:noFill/>
            <a:miter lim="800000"/>
            <a:headEnd/>
            <a:tailEnd/>
          </a:ln>
          <a:effectLst/>
        </p:spPr>
      </p:pic>
      <p:sp>
        <p:nvSpPr>
          <p:cNvPr id="30" name="Text Box 15">
            <a:extLst>
              <a:ext uri="{FF2B5EF4-FFF2-40B4-BE49-F238E27FC236}">
                <a16:creationId xmlns:a16="http://schemas.microsoft.com/office/drawing/2014/main" id="{D853C988-D127-477A-8AD1-970C7E7C8FC9}"/>
              </a:ext>
            </a:extLst>
          </p:cNvPr>
          <p:cNvSpPr txBox="1">
            <a:spLocks noChangeArrowheads="1"/>
          </p:cNvSpPr>
          <p:nvPr/>
        </p:nvSpPr>
        <p:spPr bwMode="auto">
          <a:xfrm>
            <a:off x="2843808" y="4293096"/>
            <a:ext cx="2376487" cy="3968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REINO DIVIDIDO</a:t>
            </a:r>
          </a:p>
        </p:txBody>
      </p:sp>
      <p:pic>
        <p:nvPicPr>
          <p:cNvPr id="31" name="Picture 6" descr="0512032">
            <a:extLst>
              <a:ext uri="{FF2B5EF4-FFF2-40B4-BE49-F238E27FC236}">
                <a16:creationId xmlns:a16="http://schemas.microsoft.com/office/drawing/2014/main" id="{4F66D709-A607-4760-876B-81D3D1F29EFC}"/>
              </a:ext>
            </a:extLst>
          </p:cNvPr>
          <p:cNvPicPr>
            <a:picLocks noChangeAspect="1" noChangeArrowheads="1"/>
          </p:cNvPicPr>
          <p:nvPr/>
        </p:nvPicPr>
        <p:blipFill rotWithShape="1">
          <a:blip r:embed="rId5">
            <a:lum contrast="8000"/>
          </a:blip>
          <a:srcRect l="13202" t="71622" r="69929" b="13039"/>
          <a:stretch/>
        </p:blipFill>
        <p:spPr bwMode="auto">
          <a:xfrm>
            <a:off x="35496" y="4508500"/>
            <a:ext cx="1440383" cy="982663"/>
          </a:xfrm>
          <a:prstGeom prst="rect">
            <a:avLst/>
          </a:prstGeom>
          <a:noFill/>
          <a:ln w="9525">
            <a:noFill/>
            <a:miter lim="800000"/>
            <a:headEnd/>
            <a:tailEnd/>
          </a:ln>
          <a:effectLst/>
        </p:spPr>
      </p:pic>
      <p:sp>
        <p:nvSpPr>
          <p:cNvPr id="32" name="Text Box 21">
            <a:extLst>
              <a:ext uri="{FF2B5EF4-FFF2-40B4-BE49-F238E27FC236}">
                <a16:creationId xmlns:a16="http://schemas.microsoft.com/office/drawing/2014/main" id="{F6FEB91D-4534-45D6-8471-134A29C9F680}"/>
              </a:ext>
            </a:extLst>
          </p:cNvPr>
          <p:cNvSpPr txBox="1">
            <a:spLocks noChangeArrowheads="1"/>
          </p:cNvSpPr>
          <p:nvPr/>
        </p:nvSpPr>
        <p:spPr bwMode="auto">
          <a:xfrm>
            <a:off x="2843808" y="4544293"/>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Cuerno</a:t>
            </a:r>
            <a:r>
              <a:rPr lang="en-US" sz="2000" dirty="0">
                <a:solidFill>
                  <a:schemeClr val="bg1"/>
                </a:solidFill>
                <a:latin typeface="Arial Rounded MT Bold" pitchFamily="34" charset="0"/>
              </a:rPr>
              <a:t> </a:t>
            </a:r>
            <a:r>
              <a:rPr lang="en-US" sz="2000" dirty="0" err="1">
                <a:solidFill>
                  <a:schemeClr val="bg1"/>
                </a:solidFill>
                <a:latin typeface="Arial Rounded MT Bold" pitchFamily="34" charset="0"/>
              </a:rPr>
              <a:t>Pequeño</a:t>
            </a:r>
            <a:endParaRPr lang="en-US" sz="2000" dirty="0">
              <a:solidFill>
                <a:schemeClr val="bg1"/>
              </a:solidFill>
              <a:latin typeface="Arial Rounded MT Bold" pitchFamily="34" charset="0"/>
            </a:endParaRPr>
          </a:p>
        </p:txBody>
      </p:sp>
      <p:sp>
        <p:nvSpPr>
          <p:cNvPr id="33" name="Text Box 12">
            <a:extLst>
              <a:ext uri="{FF2B5EF4-FFF2-40B4-BE49-F238E27FC236}">
                <a16:creationId xmlns:a16="http://schemas.microsoft.com/office/drawing/2014/main" id="{2338901C-E80F-437E-9A1A-E1708871384C}"/>
              </a:ext>
            </a:extLst>
          </p:cNvPr>
          <p:cNvSpPr txBox="1">
            <a:spLocks noChangeArrowheads="1"/>
          </p:cNvSpPr>
          <p:nvPr/>
        </p:nvSpPr>
        <p:spPr bwMode="auto">
          <a:xfrm>
            <a:off x="2850932" y="4869160"/>
            <a:ext cx="129579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538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4" name="Text Box 12">
            <a:extLst>
              <a:ext uri="{FF2B5EF4-FFF2-40B4-BE49-F238E27FC236}">
                <a16:creationId xmlns:a16="http://schemas.microsoft.com/office/drawing/2014/main" id="{2F1FE115-EB10-4B9D-9D91-FA9D2EBF0519}"/>
              </a:ext>
            </a:extLst>
          </p:cNvPr>
          <p:cNvSpPr txBox="1">
            <a:spLocks noChangeArrowheads="1"/>
          </p:cNvSpPr>
          <p:nvPr/>
        </p:nvSpPr>
        <p:spPr bwMode="auto">
          <a:xfrm>
            <a:off x="3794160" y="4869160"/>
            <a:ext cx="1655837" cy="400110"/>
          </a:xfrm>
          <a:prstGeom prst="rect">
            <a:avLst/>
          </a:prstGeom>
          <a:noFill/>
          <a:ln w="9525">
            <a:noFill/>
            <a:miter lim="800000"/>
            <a:headEnd/>
            <a:tailEnd/>
          </a:ln>
          <a:effectLst/>
        </p:spPr>
        <p:txBody>
          <a:bodyPr wrap="square">
            <a:spAutoFit/>
          </a:bodyPr>
          <a:lstStyle/>
          <a:p>
            <a:pPr algn="ctr">
              <a:spcBef>
                <a:spcPct val="50000"/>
              </a:spcBef>
            </a:pPr>
            <a:r>
              <a:rPr lang="en-US" sz="2000" dirty="0">
                <a:solidFill>
                  <a:schemeClr val="bg1"/>
                </a:solidFill>
                <a:latin typeface="Arial Rounded MT Bold" pitchFamily="34" charset="0"/>
              </a:rPr>
              <a:t>- 1798 </a:t>
            </a:r>
            <a:r>
              <a:rPr lang="en-US" sz="2000" dirty="0" err="1">
                <a:solidFill>
                  <a:schemeClr val="bg1"/>
                </a:solidFill>
                <a:latin typeface="Arial Rounded MT Bold" pitchFamily="34" charset="0"/>
              </a:rPr>
              <a:t>d.C.</a:t>
            </a:r>
            <a:endParaRPr lang="en-US" sz="2000" dirty="0">
              <a:solidFill>
                <a:schemeClr val="bg1"/>
              </a:solidFill>
              <a:latin typeface="Arial Rounded MT Bold" pitchFamily="34" charset="0"/>
            </a:endParaRPr>
          </a:p>
        </p:txBody>
      </p:sp>
      <p:sp>
        <p:nvSpPr>
          <p:cNvPr id="35" name="Text Box 28">
            <a:extLst>
              <a:ext uri="{FF2B5EF4-FFF2-40B4-BE49-F238E27FC236}">
                <a16:creationId xmlns:a16="http://schemas.microsoft.com/office/drawing/2014/main" id="{662DA8EB-ACEC-4BCF-A793-AD041C4EC248}"/>
              </a:ext>
            </a:extLst>
          </p:cNvPr>
          <p:cNvSpPr txBox="1">
            <a:spLocks noChangeArrowheads="1"/>
          </p:cNvSpPr>
          <p:nvPr/>
        </p:nvSpPr>
        <p:spPr bwMode="auto">
          <a:xfrm>
            <a:off x="3275831" y="5120357"/>
            <a:ext cx="1800225" cy="396875"/>
          </a:xfrm>
          <a:prstGeom prst="rect">
            <a:avLst/>
          </a:prstGeom>
          <a:noFill/>
          <a:ln w="9525">
            <a:noFill/>
            <a:miter lim="800000"/>
            <a:headEnd/>
            <a:tailEnd/>
          </a:ln>
          <a:effectLst/>
        </p:spPr>
        <p:txBody>
          <a:bodyPr>
            <a:spAutoFit/>
          </a:bodyPr>
          <a:lstStyle/>
          <a:p>
            <a:pPr>
              <a:spcBef>
                <a:spcPct val="50000"/>
              </a:spcBef>
            </a:pPr>
            <a:r>
              <a:rPr lang="en-US" sz="2000" dirty="0">
                <a:solidFill>
                  <a:schemeClr val="bg1"/>
                </a:solidFill>
                <a:latin typeface="Arial Rounded MT Bold" pitchFamily="34" charset="0"/>
              </a:rPr>
              <a:t>Roma Papal</a:t>
            </a:r>
          </a:p>
        </p:txBody>
      </p:sp>
      <p:sp>
        <p:nvSpPr>
          <p:cNvPr id="28" name="Text Box 19">
            <a:extLst>
              <a:ext uri="{FF2B5EF4-FFF2-40B4-BE49-F238E27FC236}">
                <a16:creationId xmlns:a16="http://schemas.microsoft.com/office/drawing/2014/main" id="{AD9C74A7-AED4-4436-92DA-385BE79090C2}"/>
              </a:ext>
            </a:extLst>
          </p:cNvPr>
          <p:cNvSpPr txBox="1">
            <a:spLocks noChangeArrowheads="1"/>
          </p:cNvSpPr>
          <p:nvPr/>
        </p:nvSpPr>
        <p:spPr bwMode="auto">
          <a:xfrm>
            <a:off x="5076056" y="132953"/>
            <a:ext cx="1872208" cy="646331"/>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sp>
        <p:nvSpPr>
          <p:cNvPr id="49" name="Text Box 19">
            <a:extLst>
              <a:ext uri="{FF2B5EF4-FFF2-40B4-BE49-F238E27FC236}">
                <a16:creationId xmlns:a16="http://schemas.microsoft.com/office/drawing/2014/main" id="{6DF8C7D2-DF8E-48E9-A881-4340F3A57FE4}"/>
              </a:ext>
            </a:extLst>
          </p:cNvPr>
          <p:cNvSpPr txBox="1">
            <a:spLocks noChangeArrowheads="1"/>
          </p:cNvSpPr>
          <p:nvPr/>
        </p:nvSpPr>
        <p:spPr bwMode="auto">
          <a:xfrm>
            <a:off x="5003701" y="115888"/>
            <a:ext cx="1944885"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dirty="0">
                <a:solidFill>
                  <a:schemeClr val="bg1"/>
                </a:solidFill>
                <a:effectLst>
                  <a:outerShdw blurRad="38100" dist="38100" dir="2700000" algn="tl">
                    <a:srgbClr val="000000"/>
                  </a:outerShdw>
                </a:effectLst>
                <a:latin typeface="Arial Black" pitchFamily="34" charset="0"/>
              </a:rPr>
              <a:t>Daniel 8 </a:t>
            </a:r>
          </a:p>
          <a:p>
            <a:pPr algn="ctr" eaLnBrk="0" hangingPunct="0"/>
            <a:r>
              <a:rPr lang="en-US" dirty="0">
                <a:solidFill>
                  <a:schemeClr val="bg1"/>
                </a:solidFill>
                <a:effectLst>
                  <a:outerShdw blurRad="38100" dist="38100" dir="2700000" algn="tl">
                    <a:srgbClr val="000000"/>
                  </a:outerShdw>
                </a:effectLst>
                <a:latin typeface="Arial Black" pitchFamily="34" charset="0"/>
              </a:rPr>
              <a:t>548/547 a. C.</a:t>
            </a:r>
          </a:p>
        </p:txBody>
      </p:sp>
      <p:pic>
        <p:nvPicPr>
          <p:cNvPr id="50" name="Picture 3" descr="npo000029">
            <a:extLst>
              <a:ext uri="{FF2B5EF4-FFF2-40B4-BE49-F238E27FC236}">
                <a16:creationId xmlns:a16="http://schemas.microsoft.com/office/drawing/2014/main" id="{812CAE45-350E-4BE8-9934-5881256C859D}"/>
              </a:ext>
            </a:extLst>
          </p:cNvPr>
          <p:cNvPicPr>
            <a:picLocks noChangeAspect="1" noChangeArrowheads="1"/>
          </p:cNvPicPr>
          <p:nvPr/>
        </p:nvPicPr>
        <p:blipFill>
          <a:blip r:embed="rId7"/>
          <a:srcRect t="9605" b="4848"/>
          <a:stretch>
            <a:fillRect/>
          </a:stretch>
        </p:blipFill>
        <p:spPr bwMode="auto">
          <a:xfrm>
            <a:off x="5292626" y="1557338"/>
            <a:ext cx="1511300" cy="987425"/>
          </a:xfrm>
          <a:prstGeom prst="rect">
            <a:avLst/>
          </a:prstGeom>
          <a:noFill/>
          <a:ln w="9525" algn="ctr">
            <a:noFill/>
            <a:miter lim="800000"/>
            <a:headEnd/>
            <a:tailEnd/>
          </a:ln>
          <a:effectLst/>
        </p:spPr>
      </p:pic>
      <p:pic>
        <p:nvPicPr>
          <p:cNvPr id="51" name="Picture 2" descr="npo00002f">
            <a:extLst>
              <a:ext uri="{FF2B5EF4-FFF2-40B4-BE49-F238E27FC236}">
                <a16:creationId xmlns:a16="http://schemas.microsoft.com/office/drawing/2014/main" id="{DCB97BE0-931E-49D5-AC99-74572D1E6088}"/>
              </a:ext>
            </a:extLst>
          </p:cNvPr>
          <p:cNvPicPr>
            <a:picLocks noChangeAspect="1" noChangeArrowheads="1"/>
          </p:cNvPicPr>
          <p:nvPr/>
        </p:nvPicPr>
        <p:blipFill>
          <a:blip r:embed="rId8"/>
          <a:srcRect l="2025" t="12875" b="15736"/>
          <a:stretch>
            <a:fillRect/>
          </a:stretch>
        </p:blipFill>
        <p:spPr bwMode="auto">
          <a:xfrm>
            <a:off x="5292626" y="2565400"/>
            <a:ext cx="1511300" cy="792163"/>
          </a:xfrm>
          <a:prstGeom prst="rect">
            <a:avLst/>
          </a:prstGeom>
          <a:noFill/>
          <a:ln w="9525" algn="ctr">
            <a:noFill/>
            <a:miter lim="800000"/>
            <a:headEnd/>
            <a:tailEnd/>
          </a:ln>
          <a:effectLst/>
        </p:spPr>
      </p:pic>
      <p:sp>
        <p:nvSpPr>
          <p:cNvPr id="52" name="Text Box 31">
            <a:extLst>
              <a:ext uri="{FF2B5EF4-FFF2-40B4-BE49-F238E27FC236}">
                <a16:creationId xmlns:a16="http://schemas.microsoft.com/office/drawing/2014/main" id="{D3F2D828-E888-4DB5-A665-433F81E728F6}"/>
              </a:ext>
            </a:extLst>
          </p:cNvPr>
          <p:cNvSpPr txBox="1">
            <a:spLocks noChangeArrowheads="1"/>
          </p:cNvSpPr>
          <p:nvPr/>
        </p:nvSpPr>
        <p:spPr bwMode="auto">
          <a:xfrm>
            <a:off x="4859809" y="5478130"/>
            <a:ext cx="2376487" cy="759182"/>
          </a:xfrm>
          <a:prstGeom prst="rect">
            <a:avLst/>
          </a:prstGeom>
          <a:noFill/>
          <a:ln w="9525">
            <a:noFill/>
            <a:miter lim="800000"/>
            <a:headEnd/>
            <a:tailEnd/>
          </a:ln>
          <a:effectLst/>
        </p:spPr>
        <p:txBody>
          <a:bodyPr>
            <a:spAutoFit/>
          </a:bodyPr>
          <a:lstStyle/>
          <a:p>
            <a:pPr algn="ctr">
              <a:lnSpc>
                <a:spcPts val="2000"/>
              </a:lnSpc>
              <a:spcBef>
                <a:spcPct val="50000"/>
              </a:spcBef>
            </a:pPr>
            <a:r>
              <a:rPr lang="en-US" sz="2000" dirty="0" err="1">
                <a:solidFill>
                  <a:schemeClr val="bg1"/>
                </a:solidFill>
                <a:latin typeface="Arial Rounded MT Bold" pitchFamily="34" charset="0"/>
              </a:rPr>
              <a:t>Purificación</a:t>
            </a:r>
            <a:r>
              <a:rPr lang="en-US" sz="2000" dirty="0">
                <a:solidFill>
                  <a:schemeClr val="bg1"/>
                </a:solidFill>
                <a:latin typeface="Arial Rounded MT Bold" pitchFamily="34" charset="0"/>
              </a:rPr>
              <a:t> del</a:t>
            </a:r>
          </a:p>
          <a:p>
            <a:pPr algn="ctr">
              <a:lnSpc>
                <a:spcPts val="2000"/>
              </a:lnSpc>
              <a:spcBef>
                <a:spcPct val="50000"/>
              </a:spcBef>
            </a:pPr>
            <a:r>
              <a:rPr lang="en-US" sz="2000" dirty="0" err="1">
                <a:solidFill>
                  <a:schemeClr val="bg1"/>
                </a:solidFill>
                <a:latin typeface="Arial Rounded MT Bold" pitchFamily="34" charset="0"/>
              </a:rPr>
              <a:t>Santuario</a:t>
            </a:r>
            <a:endParaRPr lang="en-US" sz="2000" dirty="0">
              <a:solidFill>
                <a:schemeClr val="bg1"/>
              </a:solidFill>
              <a:latin typeface="Arial Rounded MT Bold" pitchFamily="34" charset="0"/>
            </a:endParaRPr>
          </a:p>
        </p:txBody>
      </p:sp>
      <p:sp>
        <p:nvSpPr>
          <p:cNvPr id="53" name="Text Box 22">
            <a:extLst>
              <a:ext uri="{FF2B5EF4-FFF2-40B4-BE49-F238E27FC236}">
                <a16:creationId xmlns:a16="http://schemas.microsoft.com/office/drawing/2014/main" id="{4682082A-A383-4C80-8B12-3797E785F8C8}"/>
              </a:ext>
            </a:extLst>
          </p:cNvPr>
          <p:cNvSpPr txBox="1">
            <a:spLocks noChangeArrowheads="1"/>
          </p:cNvSpPr>
          <p:nvPr/>
        </p:nvSpPr>
        <p:spPr bwMode="auto">
          <a:xfrm>
            <a:off x="2915246" y="5661025"/>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Juicio</a:t>
            </a:r>
            <a:endParaRPr lang="en-US" sz="2000" dirty="0">
              <a:solidFill>
                <a:schemeClr val="bg1"/>
              </a:solidFill>
              <a:latin typeface="Arial Rounded MT Bold" pitchFamily="34" charset="0"/>
            </a:endParaRPr>
          </a:p>
        </p:txBody>
      </p:sp>
      <p:pic>
        <p:nvPicPr>
          <p:cNvPr id="54" name="Picture 2" descr="npo000019">
            <a:extLst>
              <a:ext uri="{FF2B5EF4-FFF2-40B4-BE49-F238E27FC236}">
                <a16:creationId xmlns:a16="http://schemas.microsoft.com/office/drawing/2014/main" id="{F616AE12-14B3-4D7C-BADB-C21F7359462B}"/>
              </a:ext>
            </a:extLst>
          </p:cNvPr>
          <p:cNvPicPr>
            <a:picLocks noChangeAspect="1" noChangeArrowheads="1"/>
          </p:cNvPicPr>
          <p:nvPr/>
        </p:nvPicPr>
        <p:blipFill>
          <a:blip r:embed="rId9"/>
          <a:srcRect l="45277" t="15347" r="9045" b="21643"/>
          <a:stretch>
            <a:fillRect/>
          </a:stretch>
        </p:blipFill>
        <p:spPr bwMode="auto">
          <a:xfrm>
            <a:off x="1547664" y="5300663"/>
            <a:ext cx="1366837" cy="1081087"/>
          </a:xfrm>
          <a:prstGeom prst="rect">
            <a:avLst/>
          </a:prstGeom>
          <a:noFill/>
          <a:ln w="9525" algn="ctr">
            <a:noFill/>
            <a:miter lim="800000"/>
            <a:headEnd/>
            <a:tailEnd/>
          </a:ln>
          <a:effectLst/>
        </p:spPr>
      </p:pic>
      <p:pic>
        <p:nvPicPr>
          <p:cNvPr id="27" name="Picture 24">
            <a:extLst>
              <a:ext uri="{FF2B5EF4-FFF2-40B4-BE49-F238E27FC236}">
                <a16:creationId xmlns:a16="http://schemas.microsoft.com/office/drawing/2014/main" id="{EE7B9BC7-5441-411C-8F71-3E04DDEA7362}"/>
              </a:ext>
            </a:extLst>
          </p:cNvPr>
          <p:cNvPicPr>
            <a:picLocks noChangeAspect="1" noChangeArrowheads="1"/>
          </p:cNvPicPr>
          <p:nvPr/>
        </p:nvPicPr>
        <p:blipFill>
          <a:blip r:embed="rId10"/>
          <a:srcRect t="32509" b="11301"/>
          <a:stretch>
            <a:fillRect/>
          </a:stretch>
        </p:blipFill>
        <p:spPr bwMode="auto">
          <a:xfrm>
            <a:off x="1547664" y="6281738"/>
            <a:ext cx="1366837" cy="576262"/>
          </a:xfrm>
          <a:prstGeom prst="rect">
            <a:avLst/>
          </a:prstGeom>
          <a:noFill/>
          <a:ln w="9525">
            <a:miter lim="800000"/>
            <a:headEnd/>
            <a:tailEnd/>
          </a:ln>
          <a:effectLst/>
        </p:spPr>
      </p:pic>
      <p:sp>
        <p:nvSpPr>
          <p:cNvPr id="40" name="Text Box 23">
            <a:extLst>
              <a:ext uri="{FF2B5EF4-FFF2-40B4-BE49-F238E27FC236}">
                <a16:creationId xmlns:a16="http://schemas.microsoft.com/office/drawing/2014/main" id="{03E8250C-36BE-4845-ACFE-77ECC5A536E0}"/>
              </a:ext>
            </a:extLst>
          </p:cNvPr>
          <p:cNvSpPr txBox="1">
            <a:spLocks noChangeArrowheads="1"/>
          </p:cNvSpPr>
          <p:nvPr/>
        </p:nvSpPr>
        <p:spPr bwMode="auto">
          <a:xfrm>
            <a:off x="2988271" y="6461125"/>
            <a:ext cx="2376487" cy="396875"/>
          </a:xfrm>
          <a:prstGeom prst="rect">
            <a:avLst/>
          </a:prstGeom>
          <a:noFill/>
          <a:ln w="9525">
            <a:noFill/>
            <a:miter lim="800000"/>
            <a:headEnd/>
            <a:tailEnd/>
          </a:ln>
          <a:effectLst/>
        </p:spPr>
        <p:txBody>
          <a:bodyPr>
            <a:spAutoFit/>
          </a:bodyPr>
          <a:lstStyle/>
          <a:p>
            <a:pPr algn="ctr">
              <a:spcBef>
                <a:spcPct val="50000"/>
              </a:spcBef>
            </a:pPr>
            <a:r>
              <a:rPr lang="en-US" sz="2000" dirty="0" err="1">
                <a:solidFill>
                  <a:schemeClr val="bg1"/>
                </a:solidFill>
                <a:latin typeface="Arial Rounded MT Bold" pitchFamily="34" charset="0"/>
              </a:rPr>
              <a:t>Reino</a:t>
            </a:r>
            <a:r>
              <a:rPr lang="en-US" sz="2000" dirty="0">
                <a:solidFill>
                  <a:schemeClr val="bg1"/>
                </a:solidFill>
                <a:latin typeface="Arial Rounded MT Bold" pitchFamily="34" charset="0"/>
              </a:rPr>
              <a:t> de Dios</a:t>
            </a:r>
          </a:p>
        </p:txBody>
      </p:sp>
      <p:pic>
        <p:nvPicPr>
          <p:cNvPr id="41" name="Picture 30">
            <a:extLst>
              <a:ext uri="{FF2B5EF4-FFF2-40B4-BE49-F238E27FC236}">
                <a16:creationId xmlns:a16="http://schemas.microsoft.com/office/drawing/2014/main" id="{21470F27-DA5D-4729-BD2C-BD3169041C47}"/>
              </a:ext>
            </a:extLst>
          </p:cNvPr>
          <p:cNvPicPr>
            <a:picLocks noChangeAspect="1" noChangeArrowheads="1"/>
          </p:cNvPicPr>
          <p:nvPr/>
        </p:nvPicPr>
        <p:blipFill>
          <a:blip r:embed="rId10"/>
          <a:srcRect t="32509" b="11301"/>
          <a:stretch>
            <a:fillRect/>
          </a:stretch>
        </p:blipFill>
        <p:spPr bwMode="auto">
          <a:xfrm>
            <a:off x="5364088" y="6281738"/>
            <a:ext cx="1366837" cy="576262"/>
          </a:xfrm>
          <a:prstGeom prst="rect">
            <a:avLst/>
          </a:prstGeom>
          <a:noFill/>
          <a:ln w="9525">
            <a:miter lim="800000"/>
            <a:headEnd/>
            <a:tailEnd/>
          </a:ln>
          <a:effectLst/>
        </p:spPr>
      </p:pic>
      <p:pic>
        <p:nvPicPr>
          <p:cNvPr id="42" name="Picture 2" descr="npo0000ad">
            <a:extLst>
              <a:ext uri="{FF2B5EF4-FFF2-40B4-BE49-F238E27FC236}">
                <a16:creationId xmlns:a16="http://schemas.microsoft.com/office/drawing/2014/main" id="{7A17316B-9D55-4252-835C-95801DA3F19D}"/>
              </a:ext>
            </a:extLst>
          </p:cNvPr>
          <p:cNvPicPr>
            <a:picLocks noChangeAspect="1" noChangeArrowheads="1"/>
          </p:cNvPicPr>
          <p:nvPr/>
        </p:nvPicPr>
        <p:blipFill>
          <a:blip r:embed="rId11"/>
          <a:srcRect r="5351"/>
          <a:stretch>
            <a:fillRect/>
          </a:stretch>
        </p:blipFill>
        <p:spPr bwMode="auto">
          <a:xfrm>
            <a:off x="70619" y="5517232"/>
            <a:ext cx="1440160" cy="1207193"/>
          </a:xfrm>
          <a:prstGeom prst="rect">
            <a:avLst/>
          </a:prstGeom>
          <a:noFill/>
          <a:ln w="9525" algn="ctr">
            <a:noFill/>
            <a:miter lim="800000"/>
            <a:headEnd/>
            <a:tailEnd/>
          </a:ln>
          <a:effectLst/>
        </p:spPr>
      </p:pic>
      <p:pic>
        <p:nvPicPr>
          <p:cNvPr id="43" name="Picture 6" descr="npo000001">
            <a:extLst>
              <a:ext uri="{FF2B5EF4-FFF2-40B4-BE49-F238E27FC236}">
                <a16:creationId xmlns:a16="http://schemas.microsoft.com/office/drawing/2014/main" id="{0F31F738-F7CF-4AD1-BCE2-FEBDB8F8998C}"/>
              </a:ext>
            </a:extLst>
          </p:cNvPr>
          <p:cNvPicPr>
            <a:picLocks noChangeAspect="1" noChangeArrowheads="1"/>
          </p:cNvPicPr>
          <p:nvPr/>
        </p:nvPicPr>
        <p:blipFill>
          <a:blip r:embed="rId12"/>
          <a:srcRect l="37842" t="13203" r="2051" b="11942"/>
          <a:stretch>
            <a:fillRect/>
          </a:stretch>
        </p:blipFill>
        <p:spPr bwMode="auto">
          <a:xfrm>
            <a:off x="1547664" y="765175"/>
            <a:ext cx="1366837" cy="831850"/>
          </a:xfrm>
          <a:prstGeom prst="rect">
            <a:avLst/>
          </a:prstGeom>
          <a:noFill/>
          <a:ln w="9525" algn="ctr">
            <a:noFill/>
            <a:miter lim="800000"/>
            <a:headEnd/>
            <a:tailEnd/>
          </a:ln>
          <a:effectLst/>
        </p:spPr>
      </p:pic>
      <p:pic>
        <p:nvPicPr>
          <p:cNvPr id="44" name="Picture 2" descr="0512032">
            <a:extLst>
              <a:ext uri="{FF2B5EF4-FFF2-40B4-BE49-F238E27FC236}">
                <a16:creationId xmlns:a16="http://schemas.microsoft.com/office/drawing/2014/main" id="{0DE083E5-E28E-446A-BFDC-59528C10E8DF}"/>
              </a:ext>
            </a:extLst>
          </p:cNvPr>
          <p:cNvPicPr>
            <a:picLocks noChangeAspect="1" noChangeArrowheads="1"/>
          </p:cNvPicPr>
          <p:nvPr/>
        </p:nvPicPr>
        <p:blipFill rotWithShape="1">
          <a:blip r:embed="rId5">
            <a:lum contrast="8000"/>
          </a:blip>
          <a:srcRect l="13331" t="11160" r="69183" b="72606"/>
          <a:stretch/>
        </p:blipFill>
        <p:spPr bwMode="auto">
          <a:xfrm>
            <a:off x="35943" y="549275"/>
            <a:ext cx="1440160" cy="1003300"/>
          </a:xfrm>
          <a:prstGeom prst="rect">
            <a:avLst/>
          </a:prstGeom>
          <a:noFill/>
          <a:ln w="9525">
            <a:noFill/>
            <a:miter lim="800000"/>
            <a:headEnd/>
            <a:tailEnd/>
          </a:ln>
          <a:effectLst/>
        </p:spPr>
      </p:pic>
      <p:sp>
        <p:nvSpPr>
          <p:cNvPr id="45" name="Text Box 7">
            <a:hlinkClick r:id="" action="ppaction://hlinkshowjump?jump=nextslide"/>
            <a:extLst>
              <a:ext uri="{FF2B5EF4-FFF2-40B4-BE49-F238E27FC236}">
                <a16:creationId xmlns:a16="http://schemas.microsoft.com/office/drawing/2014/main" id="{BCB7DEF4-5CD0-45C9-BD46-3C4DCAFCEE4C}"/>
              </a:ext>
            </a:extLst>
          </p:cNvPr>
          <p:cNvSpPr txBox="1">
            <a:spLocks noChangeArrowheads="1"/>
          </p:cNvSpPr>
          <p:nvPr/>
        </p:nvSpPr>
        <p:spPr bwMode="auto">
          <a:xfrm>
            <a:off x="2700263" y="836613"/>
            <a:ext cx="26638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BABILONIA                  626 a.C.-539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a:t>
            </a:r>
          </a:p>
        </p:txBody>
      </p:sp>
      <p:pic>
        <p:nvPicPr>
          <p:cNvPr id="46" name="Picture 6" descr="npo000005">
            <a:extLst>
              <a:ext uri="{FF2B5EF4-FFF2-40B4-BE49-F238E27FC236}">
                <a16:creationId xmlns:a16="http://schemas.microsoft.com/office/drawing/2014/main" id="{88EDEEC5-E51C-4A03-AD50-B1A962A08B56}"/>
              </a:ext>
            </a:extLst>
          </p:cNvPr>
          <p:cNvPicPr>
            <a:picLocks noChangeAspect="1" noChangeArrowheads="1"/>
          </p:cNvPicPr>
          <p:nvPr/>
        </p:nvPicPr>
        <p:blipFill>
          <a:blip r:embed="rId13"/>
          <a:srcRect l="16628" r="15620" b="28583"/>
          <a:stretch>
            <a:fillRect/>
          </a:stretch>
        </p:blipFill>
        <p:spPr bwMode="auto">
          <a:xfrm>
            <a:off x="1547664" y="1628775"/>
            <a:ext cx="1366837" cy="831850"/>
          </a:xfrm>
          <a:prstGeom prst="rect">
            <a:avLst/>
          </a:prstGeom>
          <a:noFill/>
          <a:ln w="9525" algn="ctr">
            <a:noFill/>
            <a:miter lim="800000"/>
            <a:headEnd/>
            <a:tailEnd/>
          </a:ln>
          <a:effectLst/>
        </p:spPr>
      </p:pic>
      <p:sp>
        <p:nvSpPr>
          <p:cNvPr id="47" name="Text Box 10">
            <a:extLst>
              <a:ext uri="{FF2B5EF4-FFF2-40B4-BE49-F238E27FC236}">
                <a16:creationId xmlns:a16="http://schemas.microsoft.com/office/drawing/2014/main" id="{67C86BFC-625F-4E0C-B4FF-3239553CF1D3}"/>
              </a:ext>
            </a:extLst>
          </p:cNvPr>
          <p:cNvSpPr txBox="1">
            <a:spLocks noChangeArrowheads="1"/>
          </p:cNvSpPr>
          <p:nvPr/>
        </p:nvSpPr>
        <p:spPr bwMode="auto">
          <a:xfrm>
            <a:off x="2843808" y="1700213"/>
            <a:ext cx="2449512"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MEDO-PERSIA      539 a.C.-331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48" name="Picture 3" descr="0512032">
            <a:extLst>
              <a:ext uri="{FF2B5EF4-FFF2-40B4-BE49-F238E27FC236}">
                <a16:creationId xmlns:a16="http://schemas.microsoft.com/office/drawing/2014/main" id="{9603DC15-E285-4883-8E5E-7257E7F5517B}"/>
              </a:ext>
            </a:extLst>
          </p:cNvPr>
          <p:cNvPicPr>
            <a:picLocks noChangeAspect="1" noChangeArrowheads="1"/>
          </p:cNvPicPr>
          <p:nvPr/>
        </p:nvPicPr>
        <p:blipFill rotWithShape="1">
          <a:blip r:embed="rId5">
            <a:lum contrast="8000"/>
          </a:blip>
          <a:srcRect l="13208" t="27394" r="69926" b="57266"/>
          <a:stretch/>
        </p:blipFill>
        <p:spPr bwMode="auto">
          <a:xfrm>
            <a:off x="35943" y="1557338"/>
            <a:ext cx="1440160" cy="1017587"/>
          </a:xfrm>
          <a:prstGeom prst="rect">
            <a:avLst/>
          </a:prstGeom>
          <a:noFill/>
          <a:ln w="9525">
            <a:noFill/>
            <a:miter lim="800000"/>
            <a:headEnd/>
            <a:tailEnd/>
          </a:ln>
          <a:effectLst/>
        </p:spPr>
      </p:pic>
      <p:pic>
        <p:nvPicPr>
          <p:cNvPr id="55" name="Picture 7" descr="npo000009">
            <a:extLst>
              <a:ext uri="{FF2B5EF4-FFF2-40B4-BE49-F238E27FC236}">
                <a16:creationId xmlns:a16="http://schemas.microsoft.com/office/drawing/2014/main" id="{1AEFDB43-8A29-4D10-ADBB-357FF81E1F72}"/>
              </a:ext>
            </a:extLst>
          </p:cNvPr>
          <p:cNvPicPr>
            <a:picLocks noChangeAspect="1" noChangeArrowheads="1"/>
          </p:cNvPicPr>
          <p:nvPr/>
        </p:nvPicPr>
        <p:blipFill>
          <a:blip r:embed="rId14"/>
          <a:srcRect l="15100" t="11852" r="14142" b="13667"/>
          <a:stretch>
            <a:fillRect/>
          </a:stretch>
        </p:blipFill>
        <p:spPr bwMode="auto">
          <a:xfrm>
            <a:off x="1547664" y="2565400"/>
            <a:ext cx="1366837" cy="831850"/>
          </a:xfrm>
          <a:prstGeom prst="rect">
            <a:avLst/>
          </a:prstGeom>
          <a:noFill/>
          <a:ln w="9525" algn="ctr">
            <a:noFill/>
            <a:miter lim="800000"/>
            <a:headEnd/>
            <a:tailEnd/>
          </a:ln>
          <a:effectLst/>
        </p:spPr>
      </p:pic>
      <p:sp>
        <p:nvSpPr>
          <p:cNvPr id="56" name="Text Box 12">
            <a:extLst>
              <a:ext uri="{FF2B5EF4-FFF2-40B4-BE49-F238E27FC236}">
                <a16:creationId xmlns:a16="http://schemas.microsoft.com/office/drawing/2014/main" id="{82EDE34B-31C8-4F55-A2C9-D6C096D36C5D}"/>
              </a:ext>
            </a:extLst>
          </p:cNvPr>
          <p:cNvSpPr txBox="1">
            <a:spLocks noChangeArrowheads="1"/>
          </p:cNvSpPr>
          <p:nvPr/>
        </p:nvSpPr>
        <p:spPr bwMode="auto">
          <a:xfrm>
            <a:off x="2843808" y="2636838"/>
            <a:ext cx="2447925" cy="701675"/>
          </a:xfrm>
          <a:prstGeom prst="rect">
            <a:avLst/>
          </a:prstGeom>
          <a:noFill/>
          <a:ln w="9525">
            <a:noFill/>
            <a:miter lim="800000"/>
            <a:headEnd/>
            <a:tailEnd/>
          </a:ln>
          <a:effectLst/>
        </p:spPr>
        <p:txBody>
          <a:bodyPr>
            <a:spAutoFit/>
          </a:bodyPr>
          <a:lstStyle/>
          <a:p>
            <a:pPr algn="ctr">
              <a:spcBef>
                <a:spcPct val="50000"/>
              </a:spcBef>
            </a:pPr>
            <a:r>
              <a:rPr lang="en-US" sz="2000" dirty="0">
                <a:solidFill>
                  <a:schemeClr val="bg1"/>
                </a:solidFill>
                <a:latin typeface="Arial Rounded MT Bold" pitchFamily="34" charset="0"/>
              </a:rPr>
              <a:t>GRECIA                     331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.- 168 </a:t>
            </a:r>
            <a:r>
              <a:rPr lang="en-US" sz="2000" dirty="0" err="1">
                <a:solidFill>
                  <a:schemeClr val="bg1"/>
                </a:solidFill>
                <a:latin typeface="Arial Rounded MT Bold" pitchFamily="34" charset="0"/>
              </a:rPr>
              <a:t>a.C</a:t>
            </a:r>
            <a:r>
              <a:rPr lang="en-US" sz="2000" dirty="0">
                <a:solidFill>
                  <a:schemeClr val="bg1"/>
                </a:solidFill>
                <a:latin typeface="Arial Rounded MT Bold" pitchFamily="34" charset="0"/>
              </a:rPr>
              <a:t>.</a:t>
            </a:r>
          </a:p>
        </p:txBody>
      </p:sp>
      <p:pic>
        <p:nvPicPr>
          <p:cNvPr id="57" name="Picture 4" descr="0512032">
            <a:extLst>
              <a:ext uri="{FF2B5EF4-FFF2-40B4-BE49-F238E27FC236}">
                <a16:creationId xmlns:a16="http://schemas.microsoft.com/office/drawing/2014/main" id="{FC02A3C2-F933-46C4-852D-83D0531DEA95}"/>
              </a:ext>
            </a:extLst>
          </p:cNvPr>
          <p:cNvPicPr>
            <a:picLocks noChangeAspect="1" noChangeArrowheads="1"/>
          </p:cNvPicPr>
          <p:nvPr/>
        </p:nvPicPr>
        <p:blipFill rotWithShape="1">
          <a:blip r:embed="rId5">
            <a:lum contrast="8000"/>
          </a:blip>
          <a:srcRect l="13208" t="42734" r="69926" b="42822"/>
          <a:stretch/>
        </p:blipFill>
        <p:spPr bwMode="auto">
          <a:xfrm>
            <a:off x="35943" y="2565400"/>
            <a:ext cx="1440160" cy="990600"/>
          </a:xfrm>
          <a:prstGeom prst="rect">
            <a:avLst/>
          </a:prstGeom>
          <a:noFill/>
          <a:ln w="9525">
            <a:noFill/>
            <a:miter lim="800000"/>
            <a:headEnd/>
            <a:tailEnd/>
          </a:ln>
          <a:effectLst/>
        </p:spPr>
      </p:pic>
      <p:sp>
        <p:nvSpPr>
          <p:cNvPr id="58" name="Text Box 17">
            <a:extLst>
              <a:ext uri="{FF2B5EF4-FFF2-40B4-BE49-F238E27FC236}">
                <a16:creationId xmlns:a16="http://schemas.microsoft.com/office/drawing/2014/main" id="{36A811B4-2BD1-4B27-A2FC-A636892F502D}"/>
              </a:ext>
            </a:extLst>
          </p:cNvPr>
          <p:cNvSpPr txBox="1">
            <a:spLocks noChangeArrowheads="1"/>
          </p:cNvSpPr>
          <p:nvPr/>
        </p:nvSpPr>
        <p:spPr bwMode="auto">
          <a:xfrm>
            <a:off x="35943" y="115888"/>
            <a:ext cx="1440160"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wrap="square">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2 </a:t>
            </a:r>
          </a:p>
          <a:p>
            <a:pPr algn="ctr" eaLnBrk="0" hangingPunct="0"/>
            <a:r>
              <a:rPr lang="en-US">
                <a:solidFill>
                  <a:schemeClr val="bg1"/>
                </a:solidFill>
                <a:effectLst>
                  <a:outerShdw blurRad="38100" dist="38100" dir="2700000" algn="tl">
                    <a:srgbClr val="000000"/>
                  </a:outerShdw>
                </a:effectLst>
                <a:latin typeface="Arial Black" pitchFamily="34" charset="0"/>
              </a:rPr>
              <a:t>603 a. C.</a:t>
            </a:r>
          </a:p>
        </p:txBody>
      </p:sp>
      <p:sp>
        <p:nvSpPr>
          <p:cNvPr id="59" name="Text Box 19">
            <a:extLst>
              <a:ext uri="{FF2B5EF4-FFF2-40B4-BE49-F238E27FC236}">
                <a16:creationId xmlns:a16="http://schemas.microsoft.com/office/drawing/2014/main" id="{1018F4D5-F6FB-49C3-A6CF-6E2E7AE20544}"/>
              </a:ext>
            </a:extLst>
          </p:cNvPr>
          <p:cNvSpPr txBox="1">
            <a:spLocks noChangeArrowheads="1"/>
          </p:cNvSpPr>
          <p:nvPr/>
        </p:nvSpPr>
        <p:spPr bwMode="auto">
          <a:xfrm>
            <a:off x="1547664" y="115888"/>
            <a:ext cx="1366837" cy="641350"/>
          </a:xfrm>
          <a:prstGeom prst="rect">
            <a:avLst/>
          </a:prstGeom>
          <a:gradFill rotWithShape="1">
            <a:gsLst>
              <a:gs pos="0">
                <a:schemeClr val="tx2"/>
              </a:gs>
              <a:gs pos="100000">
                <a:srgbClr val="0066CC"/>
              </a:gs>
            </a:gsLst>
            <a:path path="shape">
              <a:fillToRect l="50000" t="50000" r="50000" b="50000"/>
            </a:path>
          </a:gradFill>
          <a:ln w="9525">
            <a:noFill/>
            <a:miter lim="800000"/>
            <a:headEnd/>
            <a:tailEnd/>
          </a:ln>
          <a:effectLst/>
        </p:spPr>
        <p:txBody>
          <a:bodyPr>
            <a:spAutoFit/>
          </a:bodyPr>
          <a:lstStyle/>
          <a:p>
            <a:pPr algn="ctr" eaLnBrk="0" hangingPunct="0"/>
            <a:r>
              <a:rPr lang="en-US">
                <a:solidFill>
                  <a:schemeClr val="bg1"/>
                </a:solidFill>
                <a:effectLst>
                  <a:outerShdw blurRad="38100" dist="38100" dir="2700000" algn="tl">
                    <a:srgbClr val="000000"/>
                  </a:outerShdw>
                </a:effectLst>
                <a:latin typeface="Arial Black" pitchFamily="34" charset="0"/>
              </a:rPr>
              <a:t>Daniel 7 </a:t>
            </a:r>
          </a:p>
          <a:p>
            <a:pPr algn="ctr" eaLnBrk="0" hangingPunct="0"/>
            <a:r>
              <a:rPr lang="en-US">
                <a:solidFill>
                  <a:schemeClr val="bg1"/>
                </a:solidFill>
                <a:effectLst>
                  <a:outerShdw blurRad="38100" dist="38100" dir="2700000" algn="tl">
                    <a:srgbClr val="000000"/>
                  </a:outerShdw>
                </a:effectLst>
                <a:latin typeface="Arial Black" pitchFamily="34" charset="0"/>
              </a:rPr>
              <a:t>553 a. C.</a:t>
            </a:r>
          </a:p>
        </p:txBody>
      </p:sp>
    </p:spTree>
    <p:extLst>
      <p:ext uri="{BB962C8B-B14F-4D97-AF65-F5344CB8AC3E}">
        <p14:creationId xmlns:p14="http://schemas.microsoft.com/office/powerpoint/2010/main" val="2806556894"/>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npo000015">
            <a:extLst>
              <a:ext uri="{FF2B5EF4-FFF2-40B4-BE49-F238E27FC236}">
                <a16:creationId xmlns:a16="http://schemas.microsoft.com/office/drawing/2014/main" id="{487AA9CD-3BD9-4EB6-8182-D933D21A34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3957075"/>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254666</TotalTime>
  <Words>13630</Words>
  <Application>Microsoft Office PowerPoint</Application>
  <PresentationFormat>On-screen Show (4:3)</PresentationFormat>
  <Paragraphs>1574</Paragraphs>
  <Slides>97</Slides>
  <Notes>92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97</vt:i4>
      </vt:variant>
    </vt:vector>
  </HeadingPairs>
  <TitlesOfParts>
    <vt:vector size="103" baseType="lpstr">
      <vt:lpstr>Arial</vt:lpstr>
      <vt:lpstr>Arial Black</vt:lpstr>
      <vt:lpstr>Arial Rounded MT Bold</vt:lpstr>
      <vt:lpstr>Calibri</vt:lpstr>
      <vt:lpstr>Wingdings</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2993</cp:revision>
  <cp:lastPrinted>2019-02-25T16:44:51Z</cp:lastPrinted>
  <dcterms:created xsi:type="dcterms:W3CDTF">2010-07-01T16:38:21Z</dcterms:created>
  <dcterms:modified xsi:type="dcterms:W3CDTF">2020-02-22T18:36:12Z</dcterms:modified>
</cp:coreProperties>
</file>